
<file path=[Content_Types].xml><?xml version="1.0" encoding="utf-8"?>
<Types xmlns="http://schemas.openxmlformats.org/package/2006/content-types">
  <Default Extension="xml" ContentType="application/xml"/>
  <Default Extension="jpeg" ContentType="image/jpeg"/>
  <Default Extension="wdp" ContentType="image/vnd.ms-photo"/>
  <Default Extension="png" ContentType="image/pn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ink/ink1.xml" ContentType="application/inkml+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706" r:id="rId2"/>
  </p:sldMasterIdLst>
  <p:notesMasterIdLst>
    <p:notesMasterId r:id="rId37"/>
  </p:notesMasterIdLst>
  <p:handoutMasterIdLst>
    <p:handoutMasterId r:id="rId38"/>
  </p:handoutMasterIdLst>
  <p:sldIdLst>
    <p:sldId id="354" r:id="rId3"/>
    <p:sldId id="350" r:id="rId4"/>
    <p:sldId id="355" r:id="rId5"/>
    <p:sldId id="356" r:id="rId6"/>
    <p:sldId id="262" r:id="rId7"/>
    <p:sldId id="349" r:id="rId8"/>
    <p:sldId id="323" r:id="rId9"/>
    <p:sldId id="265" r:id="rId10"/>
    <p:sldId id="324" r:id="rId11"/>
    <p:sldId id="325" r:id="rId12"/>
    <p:sldId id="351" r:id="rId13"/>
    <p:sldId id="326" r:id="rId14"/>
    <p:sldId id="327" r:id="rId15"/>
    <p:sldId id="328" r:id="rId16"/>
    <p:sldId id="329" r:id="rId17"/>
    <p:sldId id="330" r:id="rId18"/>
    <p:sldId id="331" r:id="rId19"/>
    <p:sldId id="332" r:id="rId20"/>
    <p:sldId id="333" r:id="rId21"/>
    <p:sldId id="352" r:id="rId22"/>
    <p:sldId id="334" r:id="rId23"/>
    <p:sldId id="339" r:id="rId24"/>
    <p:sldId id="340" r:id="rId25"/>
    <p:sldId id="353" r:id="rId26"/>
    <p:sldId id="341" r:id="rId27"/>
    <p:sldId id="342" r:id="rId28"/>
    <p:sldId id="343" r:id="rId29"/>
    <p:sldId id="344" r:id="rId30"/>
    <p:sldId id="345" r:id="rId31"/>
    <p:sldId id="346" r:id="rId32"/>
    <p:sldId id="347" r:id="rId33"/>
    <p:sldId id="348" r:id="rId34"/>
    <p:sldId id="318" r:id="rId35"/>
    <p:sldId id="357" r:id="rId36"/>
  </p:sldIdLst>
  <p:sldSz cx="9144000" cy="6858000" type="screen4x3"/>
  <p:notesSz cx="7099300" cy="10234613"/>
  <p:defaultTex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521415D9-36F7-43E2-AB2F-B90AF26B5E84}">
      <p14:sectionLst xmlns:p14="http://schemas.microsoft.com/office/powerpoint/2010/main">
        <p14:section name="Standardabschnitt" id="{4A2690E9-2C12-A949-B59B-6B04F8004869}">
          <p14:sldIdLst>
            <p14:sldId id="354"/>
            <p14:sldId id="350"/>
            <p14:sldId id="355"/>
            <p14:sldId id="356"/>
            <p14:sldId id="262"/>
            <p14:sldId id="349"/>
            <p14:sldId id="323"/>
            <p14:sldId id="265"/>
            <p14:sldId id="324"/>
            <p14:sldId id="325"/>
            <p14:sldId id="351"/>
            <p14:sldId id="326"/>
            <p14:sldId id="327"/>
            <p14:sldId id="328"/>
            <p14:sldId id="329"/>
            <p14:sldId id="330"/>
            <p14:sldId id="331"/>
            <p14:sldId id="332"/>
            <p14:sldId id="333"/>
            <p14:sldId id="352"/>
            <p14:sldId id="334"/>
            <p14:sldId id="339"/>
            <p14:sldId id="340"/>
            <p14:sldId id="353"/>
            <p14:sldId id="341"/>
            <p14:sldId id="342"/>
            <p14:sldId id="343"/>
            <p14:sldId id="344"/>
            <p14:sldId id="345"/>
            <p14:sldId id="346"/>
            <p14:sldId id="347"/>
            <p14:sldId id="348"/>
            <p14:sldId id="318"/>
            <p14:sldId id="357"/>
          </p14:sldIdLst>
        </p14:section>
      </p14:sectionLst>
    </p:ext>
    <p:ext uri="{EFAFB233-063F-42B5-8137-9DF3F51BA10A}">
      <p15:sldGuideLst xmlns:p15="http://schemas.microsoft.com/office/powerpoint/2012/main">
        <p15:guide id="1" orient="horz" pos="380">
          <p15:clr>
            <a:srgbClr val="A4A3A4"/>
          </p15:clr>
        </p15:guide>
        <p15:guide id="2" pos="2880">
          <p15:clr>
            <a:srgbClr val="A4A3A4"/>
          </p15:clr>
        </p15:guide>
        <p15:guide id="3" orient="horz" pos="743">
          <p15:clr>
            <a:srgbClr val="A4A3A4"/>
          </p15:clr>
        </p15:guide>
        <p15:guide id="4" pos="5623">
          <p15:clr>
            <a:srgbClr val="A4A3A4"/>
          </p15:clr>
        </p15:guide>
        <p15:guide id="5" orient="horz" pos="451">
          <p15:clr>
            <a:srgbClr val="A4A3A4"/>
          </p15:clr>
        </p15:guide>
        <p15:guide id="6" pos="378">
          <p15:clr>
            <a:srgbClr val="A4A3A4"/>
          </p15:clr>
        </p15:guide>
        <p15:guide id="7" orient="horz">
          <p15:clr>
            <a:srgbClr val="A4A3A4"/>
          </p15:clr>
        </p15:guide>
        <p15:guide id="8" pos="575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Pancakes" initials="PP"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E0E3"/>
    <a:srgbClr val="327A86"/>
    <a:srgbClr val="FF6600"/>
    <a:srgbClr val="F1A63F"/>
    <a:srgbClr val="A6A6A6"/>
    <a:srgbClr val="EAEDF0"/>
    <a:srgbClr val="C5F9EF"/>
    <a:srgbClr val="1B9F99"/>
    <a:srgbClr val="EAEDE3"/>
    <a:srgbClr val="D0CD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91" autoAdjust="0"/>
    <p:restoredTop sz="84554" autoAdjust="0"/>
  </p:normalViewPr>
  <p:slideViewPr>
    <p:cSldViewPr>
      <p:cViewPr>
        <p:scale>
          <a:sx n="100" d="100"/>
          <a:sy n="100" d="100"/>
        </p:scale>
        <p:origin x="2824" y="280"/>
      </p:cViewPr>
      <p:guideLst>
        <p:guide orient="horz" pos="380"/>
        <p:guide pos="2880"/>
        <p:guide orient="horz" pos="743"/>
        <p:guide pos="5623"/>
        <p:guide orient="horz" pos="451"/>
        <p:guide pos="378"/>
        <p:guide orient="horz"/>
        <p:guide pos="575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commentAuthors" Target="commentAuthors.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ppe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Tabelle1!$E$31</c:f>
              <c:strCache>
                <c:ptCount val="1"/>
                <c:pt idx="0">
                  <c:v>eine Kante verlängert</c:v>
                </c:pt>
              </c:strCache>
            </c:strRef>
          </c:tx>
          <c:val>
            <c:numRef>
              <c:f>Tabelle1!$E$32:$E$42</c:f>
              <c:numCache>
                <c:formatCode>General</c:formatCode>
                <c:ptCount val="11"/>
                <c:pt idx="0">
                  <c:v>32.0</c:v>
                </c:pt>
                <c:pt idx="1">
                  <c:v>48.0</c:v>
                </c:pt>
                <c:pt idx="2">
                  <c:v>64.0</c:v>
                </c:pt>
                <c:pt idx="3">
                  <c:v>80.0</c:v>
                </c:pt>
                <c:pt idx="4">
                  <c:v>96.0</c:v>
                </c:pt>
                <c:pt idx="5">
                  <c:v>112.0</c:v>
                </c:pt>
                <c:pt idx="6">
                  <c:v>128.0</c:v>
                </c:pt>
                <c:pt idx="7">
                  <c:v>144.0</c:v>
                </c:pt>
                <c:pt idx="8">
                  <c:v>160.0</c:v>
                </c:pt>
                <c:pt idx="9">
                  <c:v>176.0</c:v>
                </c:pt>
                <c:pt idx="10">
                  <c:v>192.0</c:v>
                </c:pt>
              </c:numCache>
            </c:numRef>
          </c:val>
          <c:smooth val="0"/>
        </c:ser>
        <c:ser>
          <c:idx val="1"/>
          <c:order val="1"/>
          <c:tx>
            <c:strRef>
              <c:f>Tabelle1!$F$31</c:f>
              <c:strCache>
                <c:ptCount val="1"/>
                <c:pt idx="0">
                  <c:v>zwei Kanten verlängert</c:v>
                </c:pt>
              </c:strCache>
            </c:strRef>
          </c:tx>
          <c:val>
            <c:numRef>
              <c:f>Tabelle1!$F$32:$F$42</c:f>
              <c:numCache>
                <c:formatCode>General</c:formatCode>
                <c:ptCount val="11"/>
                <c:pt idx="0">
                  <c:v>24.0</c:v>
                </c:pt>
                <c:pt idx="1">
                  <c:v>48.0</c:v>
                </c:pt>
                <c:pt idx="2">
                  <c:v>80.0</c:v>
                </c:pt>
                <c:pt idx="3">
                  <c:v>120.0</c:v>
                </c:pt>
                <c:pt idx="4">
                  <c:v>168.0</c:v>
                </c:pt>
                <c:pt idx="5">
                  <c:v>224.0</c:v>
                </c:pt>
                <c:pt idx="6">
                  <c:v>288.0</c:v>
                </c:pt>
                <c:pt idx="7">
                  <c:v>360.0</c:v>
                </c:pt>
                <c:pt idx="8">
                  <c:v>440.0</c:v>
                </c:pt>
                <c:pt idx="9">
                  <c:v>528.0</c:v>
                </c:pt>
                <c:pt idx="10">
                  <c:v>624.0</c:v>
                </c:pt>
              </c:numCache>
            </c:numRef>
          </c:val>
          <c:smooth val="0"/>
        </c:ser>
        <c:ser>
          <c:idx val="2"/>
          <c:order val="2"/>
          <c:tx>
            <c:strRef>
              <c:f>Tabelle1!$G$31</c:f>
              <c:strCache>
                <c:ptCount val="1"/>
                <c:pt idx="0">
                  <c:v>alle 3 Kanten verlängert</c:v>
                </c:pt>
              </c:strCache>
            </c:strRef>
          </c:tx>
          <c:val>
            <c:numRef>
              <c:f>Tabelle1!$G$32:$G$42</c:f>
              <c:numCache>
                <c:formatCode>General</c:formatCode>
                <c:ptCount val="11"/>
                <c:pt idx="0">
                  <c:v>24.0</c:v>
                </c:pt>
                <c:pt idx="1">
                  <c:v>60.0</c:v>
                </c:pt>
                <c:pt idx="2">
                  <c:v>120.0</c:v>
                </c:pt>
                <c:pt idx="3">
                  <c:v>210.0</c:v>
                </c:pt>
                <c:pt idx="4">
                  <c:v>336.0</c:v>
                </c:pt>
                <c:pt idx="5">
                  <c:v>504.0</c:v>
                </c:pt>
                <c:pt idx="6">
                  <c:v>720.0</c:v>
                </c:pt>
                <c:pt idx="7">
                  <c:v>990.0</c:v>
                </c:pt>
                <c:pt idx="8">
                  <c:v>1320.0</c:v>
                </c:pt>
                <c:pt idx="9">
                  <c:v>1716.0</c:v>
                </c:pt>
                <c:pt idx="10">
                  <c:v>2184.0</c:v>
                </c:pt>
              </c:numCache>
            </c:numRef>
          </c:val>
          <c:smooth val="0"/>
        </c:ser>
        <c:dLbls>
          <c:showLegendKey val="0"/>
          <c:showVal val="0"/>
          <c:showCatName val="0"/>
          <c:showSerName val="0"/>
          <c:showPercent val="0"/>
          <c:showBubbleSize val="0"/>
        </c:dLbls>
        <c:marker val="1"/>
        <c:smooth val="0"/>
        <c:axId val="-2100193456"/>
        <c:axId val="-2100192000"/>
      </c:lineChart>
      <c:catAx>
        <c:axId val="-2100193456"/>
        <c:scaling>
          <c:orientation val="minMax"/>
        </c:scaling>
        <c:delete val="0"/>
        <c:axPos val="b"/>
        <c:majorTickMark val="out"/>
        <c:minorTickMark val="none"/>
        <c:tickLblPos val="nextTo"/>
        <c:crossAx val="-2100192000"/>
        <c:crosses val="autoZero"/>
        <c:auto val="1"/>
        <c:lblAlgn val="ctr"/>
        <c:lblOffset val="100"/>
        <c:noMultiLvlLbl val="0"/>
      </c:catAx>
      <c:valAx>
        <c:axId val="-2100192000"/>
        <c:scaling>
          <c:orientation val="minMax"/>
        </c:scaling>
        <c:delete val="0"/>
        <c:axPos val="l"/>
        <c:majorGridlines/>
        <c:numFmt formatCode="General" sourceLinked="1"/>
        <c:majorTickMark val="out"/>
        <c:minorTickMark val="none"/>
        <c:tickLblPos val="nextTo"/>
        <c:crossAx val="-2100193456"/>
        <c:crosses val="autoZero"/>
        <c:crossBetween val="between"/>
      </c:valAx>
    </c:plotArea>
    <c:legend>
      <c:legendPos val="r"/>
      <c:layout/>
      <c:overlay val="0"/>
    </c:legend>
    <c:plotVisOnly val="1"/>
    <c:dispBlanksAs val="gap"/>
    <c:showDLblsOverMax val="0"/>
  </c:chart>
  <c:txPr>
    <a:bodyPr/>
    <a:lstStyle/>
    <a:p>
      <a:pPr>
        <a:defRPr sz="1400"/>
      </a:pPr>
      <a:endParaRPr lang="de-D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1" y="0"/>
            <a:ext cx="3076363" cy="511731"/>
          </a:xfrm>
          <a:prstGeom prst="rect">
            <a:avLst/>
          </a:prstGeom>
        </p:spPr>
        <p:txBody>
          <a:bodyPr vert="horz" lIns="99048" tIns="49524" rIns="99048" bIns="49524" rtlCol="0"/>
          <a:lstStyle>
            <a:lvl1pPr algn="l">
              <a:defRPr sz="1300"/>
            </a:lvl1pPr>
          </a:lstStyle>
          <a:p>
            <a:endParaRPr lang="de-DE" dirty="0">
              <a:latin typeface="Calibri" charset="0"/>
            </a:endParaRPr>
          </a:p>
        </p:txBody>
      </p:sp>
      <p:sp>
        <p:nvSpPr>
          <p:cNvPr id="3" name="Datumsplatzhalt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53C42287-BBCD-194E-8FCC-4BC0753B332B}" type="datetimeFigureOut">
              <a:rPr lang="de-DE" smtClean="0">
                <a:latin typeface="Calibri" charset="0"/>
              </a:rPr>
              <a:t>02.06.17</a:t>
            </a:fld>
            <a:endParaRPr lang="de-DE" dirty="0">
              <a:latin typeface="Calibri" charset="0"/>
            </a:endParaRPr>
          </a:p>
        </p:txBody>
      </p:sp>
      <p:sp>
        <p:nvSpPr>
          <p:cNvPr id="4" name="Fußzeilenplatzhalter 3"/>
          <p:cNvSpPr>
            <a:spLocks noGrp="1"/>
          </p:cNvSpPr>
          <p:nvPr>
            <p:ph type="ftr" sz="quarter" idx="2"/>
          </p:nvPr>
        </p:nvSpPr>
        <p:spPr>
          <a:xfrm>
            <a:off x="1" y="9721106"/>
            <a:ext cx="3076363" cy="511731"/>
          </a:xfrm>
          <a:prstGeom prst="rect">
            <a:avLst/>
          </a:prstGeom>
        </p:spPr>
        <p:txBody>
          <a:bodyPr vert="horz" lIns="99048" tIns="49524" rIns="99048" bIns="49524" rtlCol="0" anchor="b"/>
          <a:lstStyle>
            <a:lvl1pPr algn="l">
              <a:defRPr sz="1300"/>
            </a:lvl1pPr>
          </a:lstStyle>
          <a:p>
            <a:endParaRPr lang="de-DE" dirty="0">
              <a:latin typeface="Calibri" charset="0"/>
            </a:endParaRPr>
          </a:p>
        </p:txBody>
      </p:sp>
      <p:sp>
        <p:nvSpPr>
          <p:cNvPr id="5" name="Foliennummernplatzhalt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602F6D5D-152F-9C4D-8D9D-F0D4C7E2218B}" type="slidenum">
              <a:rPr lang="de-DE" smtClean="0">
                <a:latin typeface="Calibri" charset="0"/>
              </a:rPr>
              <a:t>‹Nr.›</a:t>
            </a:fld>
            <a:endParaRPr lang="de-DE" dirty="0">
              <a:latin typeface="Calibri" charset="0"/>
            </a:endParaRPr>
          </a:p>
        </p:txBody>
      </p:sp>
    </p:spTree>
    <p:extLst>
      <p:ext uri="{BB962C8B-B14F-4D97-AF65-F5344CB8AC3E}">
        <p14:creationId xmlns:p14="http://schemas.microsoft.com/office/powerpoint/2010/main" val="469402655"/>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11-05T07:01:07.712"/>
    </inkml:context>
    <inkml:brush xml:id="br0">
      <inkml:brushProperty name="width" value="0.06667" units="cm"/>
      <inkml:brushProperty name="height" value="0.06667" units="cm"/>
      <inkml:brushProperty name="color" value="#808080"/>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0"/>
            <a:ext cx="3076363" cy="511731"/>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defRPr sz="1300">
                <a:latin typeface="Calibri" charset="0"/>
              </a:defRPr>
            </a:lvl1pPr>
          </a:lstStyle>
          <a:p>
            <a:endParaRPr lang="de-DE" dirty="0"/>
          </a:p>
        </p:txBody>
      </p:sp>
      <p:sp>
        <p:nvSpPr>
          <p:cNvPr id="10243" name="Rectangle 3"/>
          <p:cNvSpPr>
            <a:spLocks noGrp="1" noChangeArrowheads="1"/>
          </p:cNvSpPr>
          <p:nvPr>
            <p:ph type="dt" idx="1"/>
          </p:nvPr>
        </p:nvSpPr>
        <p:spPr bwMode="auto">
          <a:xfrm>
            <a:off x="4022937" y="0"/>
            <a:ext cx="3076363" cy="511731"/>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a:defRPr sz="1300">
                <a:latin typeface="Calibri" charset="0"/>
              </a:defRPr>
            </a:lvl1pPr>
          </a:lstStyle>
          <a:p>
            <a:endParaRPr lang="de-DE" dirty="0"/>
          </a:p>
        </p:txBody>
      </p:sp>
      <p:sp>
        <p:nvSpPr>
          <p:cNvPr id="10244"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46573" y="4861442"/>
            <a:ext cx="5206154" cy="4605576"/>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246" name="Rectangle 6"/>
          <p:cNvSpPr>
            <a:spLocks noGrp="1" noChangeArrowheads="1"/>
          </p:cNvSpPr>
          <p:nvPr>
            <p:ph type="ftr" sz="quarter" idx="4"/>
          </p:nvPr>
        </p:nvSpPr>
        <p:spPr bwMode="auto">
          <a:xfrm>
            <a:off x="1" y="9722882"/>
            <a:ext cx="3076363" cy="511731"/>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defRPr sz="1300">
                <a:latin typeface="Calibri" charset="0"/>
              </a:defRPr>
            </a:lvl1pPr>
          </a:lstStyle>
          <a:p>
            <a:endParaRPr lang="de-DE" dirty="0"/>
          </a:p>
        </p:txBody>
      </p:sp>
      <p:sp>
        <p:nvSpPr>
          <p:cNvPr id="10247" name="Rectangle 7"/>
          <p:cNvSpPr>
            <a:spLocks noGrp="1" noChangeArrowheads="1"/>
          </p:cNvSpPr>
          <p:nvPr>
            <p:ph type="sldNum" sz="quarter" idx="5"/>
          </p:nvPr>
        </p:nvSpPr>
        <p:spPr bwMode="auto">
          <a:xfrm>
            <a:off x="4022937" y="9722882"/>
            <a:ext cx="3076363" cy="511731"/>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a:defRPr sz="1300">
                <a:latin typeface="Calibri" charset="0"/>
              </a:defRPr>
            </a:lvl1pPr>
          </a:lstStyle>
          <a:p>
            <a:fld id="{FAF12454-57A3-5346-8AD1-8A7E704F94A5}" type="slidenum">
              <a:rPr lang="de-DE" smtClean="0"/>
              <a:pPr/>
              <a:t>‹Nr.›</a:t>
            </a:fld>
            <a:endParaRPr lang="de-DE" dirty="0"/>
          </a:p>
        </p:txBody>
      </p:sp>
    </p:spTree>
    <p:extLst>
      <p:ext uri="{BB962C8B-B14F-4D97-AF65-F5344CB8AC3E}">
        <p14:creationId xmlns:p14="http://schemas.microsoft.com/office/powerpoint/2010/main" val="2294540302"/>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rtl="0" fontAlgn="base">
      <a:spcBef>
        <a:spcPct val="30000"/>
      </a:spcBef>
      <a:spcAft>
        <a:spcPct val="0"/>
      </a:spcAft>
      <a:defRPr sz="1200" kern="1200">
        <a:solidFill>
          <a:schemeClr val="tx1"/>
        </a:solidFill>
        <a:latin typeface="Calibri" charset="0"/>
        <a:ea typeface="ＭＳ Ｐゴシック" charset="-128"/>
        <a:cs typeface="+mn-cs"/>
      </a:defRPr>
    </a:lvl2pPr>
    <a:lvl3pPr marL="914400" algn="l" rtl="0" fontAlgn="base">
      <a:spcBef>
        <a:spcPct val="30000"/>
      </a:spcBef>
      <a:spcAft>
        <a:spcPct val="0"/>
      </a:spcAft>
      <a:defRPr sz="1200" kern="1200">
        <a:solidFill>
          <a:schemeClr val="tx1"/>
        </a:solidFill>
        <a:latin typeface="Calibri" charset="0"/>
        <a:ea typeface="ＭＳ Ｐゴシック" charset="-128"/>
        <a:cs typeface="+mn-cs"/>
      </a:defRPr>
    </a:lvl3pPr>
    <a:lvl4pPr marL="1371600" algn="l" rtl="0" fontAlgn="base">
      <a:spcBef>
        <a:spcPct val="30000"/>
      </a:spcBef>
      <a:spcAft>
        <a:spcPct val="0"/>
      </a:spcAft>
      <a:defRPr sz="1200" kern="1200">
        <a:solidFill>
          <a:schemeClr val="tx1"/>
        </a:solidFill>
        <a:latin typeface="Calibri" charset="0"/>
        <a:ea typeface="ＭＳ Ｐゴシック" charset="-128"/>
        <a:cs typeface="+mn-cs"/>
      </a:defRPr>
    </a:lvl4pPr>
    <a:lvl5pPr marL="1828800" algn="l" rtl="0" fontAlgn="base">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Version vom 15.05.2017</a:t>
            </a:r>
          </a:p>
          <a:p>
            <a:r>
              <a:rPr lang="de-DE" dirty="0" smtClean="0"/>
              <a:t>Foto: Heinz-Dieter Linke / Lars Holzäpfel</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a:t>
            </a:fld>
            <a:endParaRPr lang="de-DE"/>
          </a:p>
        </p:txBody>
      </p:sp>
    </p:spTree>
    <p:extLst>
      <p:ext uri="{BB962C8B-B14F-4D97-AF65-F5344CB8AC3E}">
        <p14:creationId xmlns:p14="http://schemas.microsoft.com/office/powerpoint/2010/main" val="487785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11</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a:t>
            </a:r>
            <a:r>
              <a:rPr lang="de-DE" baseline="0" dirty="0" smtClean="0"/>
              <a:t> handelt es sich um ein Beispiel, das zwar im Ansatz zunächst einmal gut gedacht war, welches sich aber bei näherer Betrachtung als recht problematisch erweist. Hier sieht man sehr schön, wie eine schnelle, oberflächliche Aufgabenmodifikation noch nicht zum gewünschten Ziel führt. (Nachfolgende Folien zeigen die Problematik im Detail).</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12</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a:t>
            </a:r>
            <a:r>
              <a:rPr lang="de-DE" baseline="0" dirty="0" smtClean="0"/>
              <a:t> Problem ist, dass das Muster nicht erkannt wird (von den </a:t>
            </a:r>
            <a:r>
              <a:rPr lang="de-DE" baseline="0" dirty="0" err="1" smtClean="0"/>
              <a:t>SchülerInnen</a:t>
            </a:r>
            <a:r>
              <a:rPr lang="de-DE" baseline="0" dirty="0" smtClean="0"/>
              <a:t>). Eine Möglichkeit könnte darin bestehen, die einzelnen Ergebnisse in ein Schaubild einzutragen, um dies dann sichtbar zu machen (ein Rechenfehler würde dann z. B. schnell auffallen).</a:t>
            </a:r>
          </a:p>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13</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Frage „Welches</a:t>
            </a:r>
            <a:r>
              <a:rPr lang="de-DE" baseline="0" dirty="0" smtClean="0"/>
              <a:t> Muster dahinter steckt?“ kann den Teilnehmenden gestellt werden </a:t>
            </a:r>
            <a:r>
              <a:rPr lang="de-DE" baseline="0" dirty="0" smtClean="0"/>
              <a:t>– </a:t>
            </a:r>
            <a:r>
              <a:rPr lang="de-DE" baseline="0" dirty="0" smtClean="0"/>
              <a:t>es ist nicht leicht zu erkennen, da es erst im dritten Schritt der Differenzbildung deutlich wird.</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14</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folgende Folie kann während der</a:t>
            </a:r>
            <a:r>
              <a:rPr lang="de-DE" baseline="0" dirty="0" smtClean="0"/>
              <a:t> Ausführung des Arbeitsauftrags aufgelegt werden (oder als Kopie bereit gestellt werden) – dort finden sich die Kriterien für „produktive Aufgaben“, die im ersten Baustein erarbeitet wurden.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15</a:t>
            </a:fld>
            <a:endParaRPr lang="de-DE"/>
          </a:p>
        </p:txBody>
      </p:sp>
    </p:spTree>
    <p:extLst>
      <p:ext uri="{BB962C8B-B14F-4D97-AF65-F5344CB8AC3E}">
        <p14:creationId xmlns:p14="http://schemas.microsoft.com/office/powerpoint/2010/main" val="1383153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wird nun der Fokus auf die Umsetzung gelegt.</a:t>
            </a:r>
            <a:r>
              <a:rPr lang="de-DE" baseline="0" dirty="0" smtClean="0"/>
              <a:t> Das ist ein wichtiger Aspekt für das Gelingen im Unterricht. Dieses Zitat dient als Impuls, um darüber ins Gespräch zu kommen.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18</a:t>
            </a:fld>
            <a:endParaRPr lang="de-DE"/>
          </a:p>
        </p:txBody>
      </p:sp>
    </p:spTree>
    <p:extLst>
      <p:ext uri="{BB962C8B-B14F-4D97-AF65-F5344CB8AC3E}">
        <p14:creationId xmlns:p14="http://schemas.microsoft.com/office/powerpoint/2010/main" val="4014630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soll deutlich werden,</a:t>
            </a:r>
            <a:r>
              <a:rPr lang="de-DE" baseline="0" dirty="0" smtClean="0"/>
              <a:t> wie man die eigenen Erfahrungen im Umgang mit Aufgaben nutzen kann, um Schülerinnen und Schüler in ihren eigenen Denkprozessen zu unterstützen.</a:t>
            </a:r>
          </a:p>
          <a:p>
            <a:endParaRPr lang="de-DE" baseline="0" dirty="0" smtClean="0"/>
          </a:p>
          <a:p>
            <a:r>
              <a:rPr lang="de-DE" baseline="0" dirty="0" smtClean="0"/>
              <a:t>Foto: Lars Holzäpfel</a:t>
            </a:r>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19</a:t>
            </a:fld>
            <a:endParaRPr lang="de-DE"/>
          </a:p>
        </p:txBody>
      </p:sp>
    </p:spTree>
    <p:extLst>
      <p:ext uri="{BB962C8B-B14F-4D97-AF65-F5344CB8AC3E}">
        <p14:creationId xmlns:p14="http://schemas.microsoft.com/office/powerpoint/2010/main" val="975867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20</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Hier beginnt nun eine längere</a:t>
            </a:r>
            <a:r>
              <a:rPr lang="de-DE" baseline="0" dirty="0" smtClean="0"/>
              <a:t> </a:t>
            </a:r>
            <a:r>
              <a:rPr lang="de-DE" dirty="0" smtClean="0"/>
              <a:t>Arbeitsphase mit den Schülerprodukten und den eigenen Erfahrungen</a:t>
            </a:r>
            <a:r>
              <a:rPr lang="de-DE" baseline="0" dirty="0" smtClean="0"/>
              <a:t> aus dem Unterricht.</a:t>
            </a:r>
          </a:p>
          <a:p>
            <a:r>
              <a:rPr lang="de-DE" baseline="0" dirty="0" smtClean="0"/>
              <a:t>Dieser Prozess muss begleitet werden – je nachdem, wie die Kolleg/innen an den Aufgaben arbeiten, kann evtl. noch der eine oder andere Impuls zwischendurch gegeben werden (auch im Plenum, wenn das vonnöten ist).</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21</a:t>
            </a:fld>
            <a:endParaRPr lang="de-DE" dirty="0"/>
          </a:p>
        </p:txBody>
      </p:sp>
    </p:spTree>
    <p:extLst>
      <p:ext uri="{BB962C8B-B14F-4D97-AF65-F5344CB8AC3E}">
        <p14:creationId xmlns:p14="http://schemas.microsoft.com/office/powerpoint/2010/main" val="1710760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Gruppenarbeit</a:t>
            </a:r>
            <a:r>
              <a:rPr lang="de-DE" baseline="0" dirty="0" smtClean="0"/>
              <a:t> wird bei produktiven Aufgaben häufig eingesetzt. Deshalb ist es sinnvoll, sich einmal kurz damit auseinanderzusetzen. Diese Phänomene machen auf die Kernprobleme aufmerksam und sollten bereits bei der Planung in den Blick genommen werden. Hier: Literaturempfehlung:  </a:t>
            </a:r>
            <a:r>
              <a:rPr lang="de-DE" sz="1200" dirty="0" smtClean="0"/>
              <a:t>Holzäpfel &amp; </a:t>
            </a:r>
            <a:r>
              <a:rPr lang="de-DE" sz="1200" dirty="0" err="1" smtClean="0"/>
              <a:t>Renkl</a:t>
            </a:r>
            <a:r>
              <a:rPr lang="de-DE" sz="1200" dirty="0" smtClean="0"/>
              <a:t> (2010): In der Gruppe arbeiten (lassen) – Phänomene bei der Gruppenarbeit und Gestaltungsideen. In: PM 35, </a:t>
            </a:r>
            <a:r>
              <a:rPr lang="de-DE" sz="1200" dirty="0" smtClean="0"/>
              <a:t>9–13</a:t>
            </a:r>
            <a:r>
              <a:rPr lang="de-DE" sz="1200" dirty="0" smtClean="0"/>
              <a:t>.</a:t>
            </a:r>
          </a:p>
          <a:p>
            <a:endParaRPr lang="de-DE" dirty="0" smtClean="0"/>
          </a:p>
          <a:p>
            <a:r>
              <a:rPr lang="de-DE" dirty="0" smtClean="0"/>
              <a:t>Foto: Heinz-Dieter</a:t>
            </a:r>
            <a:r>
              <a:rPr lang="de-DE" baseline="0" dirty="0" smtClean="0"/>
              <a:t> Linke / Lars Holzäpfel</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22</a:t>
            </a:fld>
            <a:endParaRPr lang="de-DE"/>
          </a:p>
        </p:txBody>
      </p:sp>
    </p:spTree>
    <p:extLst>
      <p:ext uri="{BB962C8B-B14F-4D97-AF65-F5344CB8AC3E}">
        <p14:creationId xmlns:p14="http://schemas.microsoft.com/office/powerpoint/2010/main" val="3099803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a:t>
            </a:r>
            <a:r>
              <a:rPr lang="de-DE" baseline="0" dirty="0" smtClean="0"/>
              <a:t> Gesamtkonzeption sieht vor, dass die </a:t>
            </a:r>
            <a:r>
              <a:rPr lang="de-DE" baseline="0" dirty="0" err="1" smtClean="0"/>
              <a:t>TeilnehmerInnen</a:t>
            </a:r>
            <a:r>
              <a:rPr lang="de-DE" baseline="0" dirty="0" smtClean="0"/>
              <a:t> an zwei Terminen je einen 3-stündigen Baustein als Präsenzveranstaltung besuchen. Dazwischen gibt es eine Distanzphase mit Aufgaben. Diese Folie zeigt nun die Inhalte, die auf die </a:t>
            </a:r>
            <a:r>
              <a:rPr lang="de-DE" baseline="0" dirty="0" err="1" smtClean="0"/>
              <a:t>TeilnehmerInnen</a:t>
            </a:r>
            <a:r>
              <a:rPr lang="de-DE" baseline="0" dirty="0" smtClean="0"/>
              <a:t> zukommen. Dies bietet die Gelegenheit, noch einmal kurz über die Gesamtkonzeption zu informieren – damit sie wissen, was auf sie zukommt.</a:t>
            </a:r>
            <a:endParaRPr lang="de-DE" dirty="0" smtClean="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3</a:t>
            </a:fld>
            <a:endParaRPr lang="de-DE" dirty="0"/>
          </a:p>
        </p:txBody>
      </p:sp>
    </p:spTree>
    <p:extLst>
      <p:ext uri="{BB962C8B-B14F-4D97-AF65-F5344CB8AC3E}">
        <p14:creationId xmlns:p14="http://schemas.microsoft.com/office/powerpoint/2010/main" val="21263201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Keine Spiegelungen am Rand</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23</a:t>
            </a:fld>
            <a:endParaRPr lang="de-DE" dirty="0"/>
          </a:p>
        </p:txBody>
      </p:sp>
    </p:spTree>
    <p:extLst>
      <p:ext uri="{BB962C8B-B14F-4D97-AF65-F5344CB8AC3E}">
        <p14:creationId xmlns:p14="http://schemas.microsoft.com/office/powerpoint/2010/main" val="15079340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24</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Foto:</a:t>
            </a:r>
            <a:r>
              <a:rPr lang="de-DE" baseline="0" dirty="0" smtClean="0"/>
              <a:t> Heinz-Dieter Linke / Lars Holzäpfel</a:t>
            </a:r>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25</a:t>
            </a:fld>
            <a:endParaRPr lang="de-DE"/>
          </a:p>
        </p:txBody>
      </p:sp>
    </p:spTree>
    <p:extLst>
      <p:ext uri="{BB962C8B-B14F-4D97-AF65-F5344CB8AC3E}">
        <p14:creationId xmlns:p14="http://schemas.microsoft.com/office/powerpoint/2010/main" val="3216168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werden die Argumente umgekehrt – die Idee ist, die Teilnehmenden mit den</a:t>
            </a:r>
            <a:r>
              <a:rPr lang="de-DE" baseline="0" dirty="0" smtClean="0"/>
              <a:t> typischen Gegenargumenten zu konfrontieren (die in der Regel aus der </a:t>
            </a:r>
            <a:r>
              <a:rPr lang="de-DE" baseline="0" dirty="0" err="1" smtClean="0"/>
              <a:t>Teilnehmendengruppe</a:t>
            </a:r>
            <a:r>
              <a:rPr lang="de-DE" baseline="0" dirty="0" smtClean="0"/>
              <a:t> kommen) und sie dazu aufzufordern, diese zu entkräften. Das ist ein „Rollentausch“, was die Vorbehalte gegen eine Umstellung im Unterricht angeht.</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26</a:t>
            </a:fld>
            <a:endParaRPr lang="de-DE"/>
          </a:p>
        </p:txBody>
      </p:sp>
    </p:spTree>
    <p:extLst>
      <p:ext uri="{BB962C8B-B14F-4D97-AF65-F5344CB8AC3E}">
        <p14:creationId xmlns:p14="http://schemas.microsoft.com/office/powerpoint/2010/main" val="33314455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sind Argumente</a:t>
            </a:r>
            <a:r>
              <a:rPr lang="de-DE" baseline="0" dirty="0" smtClean="0"/>
              <a:t> zusammengefasst, die als Antworten auf die vorherige Folie genutzt werden können. Wird aber in der Regel alles von den Teilnehmenden bereits genannt.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27</a:t>
            </a:fld>
            <a:endParaRPr lang="de-DE"/>
          </a:p>
        </p:txBody>
      </p:sp>
    </p:spTree>
    <p:extLst>
      <p:ext uri="{BB962C8B-B14F-4D97-AF65-F5344CB8AC3E}">
        <p14:creationId xmlns:p14="http://schemas.microsoft.com/office/powerpoint/2010/main" val="27827330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wird noch ein Impuls gesetzt für die inhaltliche Arbeit im Kollegium – es geht oftmals um Haltungen und Überzeugungen</a:t>
            </a:r>
            <a:r>
              <a:rPr lang="de-DE" baseline="0" dirty="0" smtClean="0"/>
              <a:t> und um das Mathematikbild. Wie man daran weiterarbeiten kann, wird in den folgenden Folien vorgeschlagen.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28</a:t>
            </a:fld>
            <a:endParaRPr lang="de-DE"/>
          </a:p>
        </p:txBody>
      </p:sp>
    </p:spTree>
    <p:extLst>
      <p:ext uri="{BB962C8B-B14F-4D97-AF65-F5344CB8AC3E}">
        <p14:creationId xmlns:p14="http://schemas.microsoft.com/office/powerpoint/2010/main" val="19032219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61F6602D-4750-4988-B30B-15CE775FEF8D}" type="slidenum">
              <a:rPr lang="de-DE" smtClean="0"/>
              <a:pPr/>
              <a:t>29</a:t>
            </a:fld>
            <a:endParaRPr lang="de-DE" dirty="0"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endParaRPr lang="de-DE" dirty="0" smtClean="0"/>
          </a:p>
        </p:txBody>
      </p:sp>
    </p:spTree>
    <p:extLst>
      <p:ext uri="{BB962C8B-B14F-4D97-AF65-F5344CB8AC3E}">
        <p14:creationId xmlns:p14="http://schemas.microsoft.com/office/powerpoint/2010/main" val="1363154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A3DCC9E9-33CA-4E76-9430-D00F10AEA524}" type="slidenum">
              <a:rPr lang="de-DE" smtClean="0"/>
              <a:pPr/>
              <a:t>30</a:t>
            </a:fld>
            <a:endParaRPr lang="de-DE" dirty="0" smtClean="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r>
              <a:rPr lang="de-DE" dirty="0" smtClean="0"/>
              <a:t>Das sind konkrete Vorschläge</a:t>
            </a:r>
            <a:r>
              <a:rPr lang="de-DE" baseline="0" dirty="0" smtClean="0"/>
              <a:t> für die Arbeit in der Fachkonferenz und diese sollten diskutiert werden, damit es nach der Fortbildung weitergeht.</a:t>
            </a:r>
            <a:endParaRPr lang="de-DE" dirty="0" smtClean="0"/>
          </a:p>
        </p:txBody>
      </p:sp>
    </p:spTree>
    <p:extLst>
      <p:ext uri="{BB962C8B-B14F-4D97-AF65-F5344CB8AC3E}">
        <p14:creationId xmlns:p14="http://schemas.microsoft.com/office/powerpoint/2010/main" val="18361836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E83C5BDA-19CB-459F-A699-2E7269D98284}" type="slidenum">
              <a:rPr lang="de-DE" smtClean="0"/>
              <a:pPr/>
              <a:t>31</a:t>
            </a:fld>
            <a:endParaRPr lang="de-DE" dirty="0" smtClean="0"/>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r>
              <a:rPr lang="de-DE" dirty="0" smtClean="0"/>
              <a:t>Foto links: Lars Holzäpfel</a:t>
            </a:r>
          </a:p>
        </p:txBody>
      </p:sp>
    </p:spTree>
    <p:extLst>
      <p:ext uri="{BB962C8B-B14F-4D97-AF65-F5344CB8AC3E}">
        <p14:creationId xmlns:p14="http://schemas.microsoft.com/office/powerpoint/2010/main" val="13984468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34</a:t>
            </a:fld>
            <a:endParaRPr lang="de-DE" dirty="0"/>
          </a:p>
        </p:txBody>
      </p:sp>
    </p:spTree>
    <p:extLst>
      <p:ext uri="{BB962C8B-B14F-4D97-AF65-F5344CB8AC3E}">
        <p14:creationId xmlns:p14="http://schemas.microsoft.com/office/powerpoint/2010/main" val="2023480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Diese Folie ist analog zur</a:t>
            </a:r>
            <a:r>
              <a:rPr lang="de-DE" baseline="0" dirty="0" smtClean="0"/>
              <a:t> vorherigen gedacht und kann auch „anstelle von“ verwendet werden – sie unterscheidet sich lediglich im Detaillierungsgrad.</a:t>
            </a:r>
          </a:p>
          <a:p>
            <a:endParaRPr lang="de-DE" dirty="0" smtClean="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4</a:t>
            </a:fld>
            <a:endParaRPr lang="de-DE" dirty="0"/>
          </a:p>
        </p:txBody>
      </p:sp>
    </p:spTree>
    <p:extLst>
      <p:ext uri="{BB962C8B-B14F-4D97-AF65-F5344CB8AC3E}">
        <p14:creationId xmlns:p14="http://schemas.microsoft.com/office/powerpoint/2010/main" val="1967154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Folie ist optional – diese</a:t>
            </a:r>
            <a:r>
              <a:rPr lang="de-DE" baseline="0" dirty="0" smtClean="0"/>
              <a:t> soll für den/die </a:t>
            </a:r>
            <a:r>
              <a:rPr lang="de-DE" baseline="0" dirty="0" err="1" smtClean="0"/>
              <a:t>FortbildnerIn</a:t>
            </a:r>
            <a:r>
              <a:rPr lang="de-DE" baseline="0" dirty="0" smtClean="0"/>
              <a:t> noch einmal die Gelegenheit geben, die Ziele des ersten Bausteins zu kommunizieren.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5</a:t>
            </a:fld>
            <a:endParaRPr lang="de-DE" dirty="0"/>
          </a:p>
        </p:txBody>
      </p:sp>
    </p:spTree>
    <p:extLst>
      <p:ext uri="{BB962C8B-B14F-4D97-AF65-F5344CB8AC3E}">
        <p14:creationId xmlns:p14="http://schemas.microsoft.com/office/powerpoint/2010/main" val="2347621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Kolleginnen und Kollegen</a:t>
            </a:r>
            <a:r>
              <a:rPr lang="de-DE" baseline="0" dirty="0" smtClean="0"/>
              <a:t> sollten genügend Zeit haben, von ihren Erfahrungen zu berichten. Wichtig ist in dieser Phase, genügend Raum zu geben – sowohl für Gelungenes, als auch für Problematisches. Hilfreich ist es, auf Moderationskarten die wichtigsten Stichworte zu notieren und festzuhalten, damit im Laufe des Workshops alle Punkte wieder aufgegriffen werden – und nichts vergessen wird.</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7</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Idealfall werden die Beispiele im Vorfeld per E-Mail eingereicht.</a:t>
            </a:r>
            <a:r>
              <a:rPr lang="de-DE" baseline="0" dirty="0" smtClean="0"/>
              <a:t> Dann kann man sich in Ruhe einen Überblick verschaffen und Gedanken zur Auswahl machen. </a:t>
            </a:r>
            <a:r>
              <a:rPr lang="de-DE" dirty="0" smtClean="0"/>
              <a:t>Auswahlkriterien</a:t>
            </a:r>
            <a:r>
              <a:rPr lang="de-DE" baseline="0" dirty="0" smtClean="0"/>
              <a:t> für Beispiele können sein:</a:t>
            </a:r>
          </a:p>
          <a:p>
            <a:pPr marL="171450" indent="-171450">
              <a:buFontTx/>
              <a:buChar char="-"/>
            </a:pPr>
            <a:r>
              <a:rPr lang="de-DE" baseline="0" dirty="0" smtClean="0"/>
              <a:t>besonders gelungene Beispiele</a:t>
            </a:r>
          </a:p>
          <a:p>
            <a:pPr marL="171450" indent="-171450">
              <a:buFontTx/>
              <a:buChar char="-"/>
            </a:pPr>
            <a:r>
              <a:rPr lang="de-DE" baseline="0" dirty="0" smtClean="0"/>
              <a:t>ungünstig gewählte Beispiele, an denen deutlich wird, worin die Probleme liegen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8</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a:t>
            </a:r>
            <a:r>
              <a:rPr lang="de-DE" baseline="0" dirty="0" smtClean="0"/>
              <a:t> handelt es sich um Kommentare, die aus Fortbildungen gekommen sind – als Beispiel. Im Idealfall an dieser Stelle Kommentare aus der </a:t>
            </a:r>
            <a:r>
              <a:rPr lang="de-DE" baseline="0" dirty="0" err="1" smtClean="0"/>
              <a:t>Teilnehmendengruppe</a:t>
            </a:r>
            <a:r>
              <a:rPr lang="de-DE" baseline="0" dirty="0" smtClean="0"/>
              <a:t> einfügen.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9</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10</a:t>
            </a:fld>
            <a:endParaRPr lang="de-DE" dirty="0"/>
          </a:p>
        </p:txBody>
      </p:sp>
    </p:spTree>
    <p:extLst>
      <p:ext uri="{BB962C8B-B14F-4D97-AF65-F5344CB8AC3E}">
        <p14:creationId xmlns:p14="http://schemas.microsoft.com/office/powerpoint/2010/main" val="2229690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5.emf"/><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berschrift+Zwischenüberschrift+Text/Aufzählung">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1066" y="1124744"/>
            <a:ext cx="8427398" cy="288032"/>
          </a:xfrm>
        </p:spPr>
        <p:txBody>
          <a:bodyPr lIns="90000"/>
          <a:lstStyle>
            <a:lvl1pPr marL="0" indent="0">
              <a:spcAft>
                <a:spcPts val="1200"/>
              </a:spcAft>
              <a:buClr>
                <a:srgbClr val="CBB98A"/>
              </a:buClr>
              <a:buNone/>
              <a:defRPr b="0">
                <a:solidFill>
                  <a:srgbClr val="327A86"/>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smtClean="0"/>
              <a:t>Mastertitelformat bearbeiten</a:t>
            </a:r>
            <a:endParaRPr lang="de-DE" dirty="0"/>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Gliederung">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bwMode="auto">
          <a:xfrm>
            <a:off x="0" y="332656"/>
            <a:ext cx="9144000" cy="6525344"/>
          </a:xfrm>
          <a:prstGeom prst="rect">
            <a:avLst/>
          </a:prstGeom>
          <a:solidFill>
            <a:srgbClr val="327A86">
              <a:alpha val="5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24" name="Rechteck 23"/>
          <p:cNvSpPr/>
          <p:nvPr userDrawn="1"/>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endParaRPr lang="en-GB" sz="2000" dirty="0" err="1">
              <a:solidFill>
                <a:prstClr val="black"/>
              </a:solidFill>
              <a:latin typeface="Calibri" panose="020F0502020204030204" pitchFamily="34" charset="0"/>
            </a:endParaRPr>
          </a:p>
        </p:txBody>
      </p:sp>
      <p:sp>
        <p:nvSpPr>
          <p:cNvPr id="23"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t">
            <a:normAutofit/>
          </a:bodyPr>
          <a:lstStyle>
            <a:lvl1pPr>
              <a:defRPr b="1">
                <a:solidFill>
                  <a:schemeClr val="bg1"/>
                </a:solidFill>
              </a:defRPr>
            </a:lvl1pPr>
          </a:lstStyle>
          <a:p>
            <a:r>
              <a:rPr lang="de-DE" dirty="0"/>
              <a:t>Gliederung</a:t>
            </a:r>
          </a:p>
        </p:txBody>
      </p:sp>
      <p:sp>
        <p:nvSpPr>
          <p:cNvPr id="33" name="Rectangle 8"/>
          <p:cNvSpPr>
            <a:spLocks noGrp="1" noChangeArrowheads="1"/>
          </p:cNvSpPr>
          <p:nvPr>
            <p:ph idx="1" hasCustomPrompt="1"/>
          </p:nvPr>
        </p:nvSpPr>
        <p:spPr bwMode="auto">
          <a:xfrm>
            <a:off x="395536" y="1340768"/>
            <a:ext cx="8424936" cy="3672408"/>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marR="0" indent="0" algn="l" defTabSz="914400" rtl="0" eaLnBrk="1" fontAlgn="base" latinLnBrk="0" hangingPunct="1">
              <a:lnSpc>
                <a:spcPts val="3600"/>
              </a:lnSpc>
              <a:spcBef>
                <a:spcPts val="576"/>
              </a:spcBef>
              <a:spcAft>
                <a:spcPts val="600"/>
              </a:spcAft>
              <a:buClr>
                <a:schemeClr val="bg1"/>
              </a:buClr>
              <a:buSzTx/>
              <a:buFont typeface="Arial" panose="020B0604020202020204" pitchFamily="34" charset="0"/>
              <a:buChar char="•"/>
              <a:tabLst>
                <a:tab pos="622300" algn="l"/>
              </a:tabLst>
              <a:defRPr sz="2500" b="1"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p:txBody>
      </p:sp>
    </p:spTree>
    <p:extLst>
      <p:ext uri="{BB962C8B-B14F-4D97-AF65-F5344CB8AC3E}">
        <p14:creationId xmlns:p14="http://schemas.microsoft.com/office/powerpoint/2010/main" val="33768766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3312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1437281553"/>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38762"/>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1320284197"/>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sz="1800"/>
            </a:lvl3pPr>
          </a:lstStyle>
          <a:p>
            <a:pPr lvl="0"/>
            <a:r>
              <a:rPr lang="de-DE" dirty="0"/>
              <a:t>Erste Ebene</a:t>
            </a:r>
          </a:p>
          <a:p>
            <a:pPr lvl="1"/>
            <a:r>
              <a:rPr lang="de-DE" dirty="0"/>
              <a:t>Zweite Ebene</a:t>
            </a:r>
          </a:p>
          <a:p>
            <a:pPr lvl="2"/>
            <a:r>
              <a:rPr lang="de-DE" dirty="0"/>
              <a:t>Dritte </a:t>
            </a:r>
            <a:r>
              <a:rPr lang="de-DE" dirty="0" smtClean="0"/>
              <a:t>Ebene</a:t>
            </a:r>
            <a:endParaRPr lang="de-DE" dirty="0"/>
          </a:p>
        </p:txBody>
      </p:sp>
    </p:spTree>
    <p:extLst>
      <p:ext uri="{BB962C8B-B14F-4D97-AF65-F5344CB8AC3E}">
        <p14:creationId xmlns:p14="http://schemas.microsoft.com/office/powerpoint/2010/main" val="2134075539"/>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3312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280236539"/>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ur Überschrift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Tree>
    <p:extLst>
      <p:ext uri="{BB962C8B-B14F-4D97-AF65-F5344CB8AC3E}">
        <p14:creationId xmlns:p14="http://schemas.microsoft.com/office/powerpoint/2010/main" val="1493384827"/>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Überschrift+Text/Aufzählung">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Tree>
    <p:extLst>
      <p:ext uri="{BB962C8B-B14F-4D97-AF65-F5344CB8AC3E}">
        <p14:creationId xmlns:p14="http://schemas.microsoft.com/office/powerpoint/2010/main" val="257638897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Überschrift+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smtClean="0"/>
              <a:t>Mastertextformat bearbeiten</a:t>
            </a:r>
          </a:p>
        </p:txBody>
      </p:sp>
    </p:spTree>
    <p:extLst>
      <p:ext uri="{BB962C8B-B14F-4D97-AF65-F5344CB8AC3E}">
        <p14:creationId xmlns:p14="http://schemas.microsoft.com/office/powerpoint/2010/main" val="190394095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r Überschrift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Tree>
    <p:extLst>
      <p:ext uri="{BB962C8B-B14F-4D97-AF65-F5344CB8AC3E}">
        <p14:creationId xmlns:p14="http://schemas.microsoft.com/office/powerpoint/2010/main" val="192963389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Calibri"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Master-Untertitelformat bearbeiten</a:t>
            </a:r>
            <a:endParaRPr lang="de-DE" dirty="0"/>
          </a:p>
        </p:txBody>
      </p:sp>
      <p:sp>
        <p:nvSpPr>
          <p:cNvPr id="6" name="Bildplatzhalter 5"/>
          <p:cNvSpPr>
            <a:spLocks noGrp="1"/>
          </p:cNvSpPr>
          <p:nvPr userDrawn="1">
            <p:ph type="pic" sz="quarter" idx="10"/>
          </p:nvPr>
        </p:nvSpPr>
        <p:spPr>
          <a:xfrm>
            <a:off x="0" y="765175"/>
            <a:ext cx="9144000" cy="2807841"/>
          </a:xfrm>
        </p:spPr>
        <p:txBody>
          <a:bodyPr/>
          <a:lstStyle/>
          <a:p>
            <a:r>
              <a:rPr lang="de-DE" smtClean="0"/>
              <a:t>Bild auf Platzhalter ziehen oder durch Klicken auf Symbol hinzufügen</a:t>
            </a:r>
            <a:endParaRPr lang="de-DE"/>
          </a:p>
        </p:txBody>
      </p:sp>
      <p:pic>
        <p:nvPicPr>
          <p:cNvPr id="16" name="Grafik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17"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20"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27"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17738587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ohne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4" name="Rechteck 13"/>
          <p:cNvSpPr/>
          <p:nvPr userDrawn="1"/>
        </p:nvSpPr>
        <p:spPr bwMode="auto">
          <a:xfrm>
            <a:off x="7092281" y="3789035"/>
            <a:ext cx="2051719" cy="2880325"/>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Calibri"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6462"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Master-Untertitelformat bearbeiten</a:t>
            </a:r>
            <a:endParaRPr lang="de-DE" dirty="0"/>
          </a:p>
        </p:txBody>
      </p:sp>
      <p:sp>
        <p:nvSpPr>
          <p:cNvPr id="13" name="Rectangle 2"/>
          <p:cNvSpPr txBox="1">
            <a:spLocks noChangeArrowheads="1"/>
          </p:cNvSpPr>
          <p:nvPr userDrawn="1"/>
        </p:nvSpPr>
        <p:spPr>
          <a:xfrm>
            <a:off x="633442" y="1137283"/>
            <a:ext cx="7898998" cy="1143000"/>
          </a:xfrm>
          <a:prstGeom prst="rect">
            <a:avLst/>
          </a:prstGeom>
        </p:spPr>
        <p:txBody>
          <a:bodyPr vert="horz" lIns="91440" tIns="108000" rIns="91440" bIns="108000" rtlCol="0" anchor="ctr">
            <a:noAutofit/>
          </a:bodyPr>
          <a:lstStyle>
            <a:lvl1pPr marL="0" indent="0" algn="l" rtl="0" eaLnBrk="1" fontAlgn="base" hangingPunct="1">
              <a:spcBef>
                <a:spcPct val="0"/>
              </a:spcBef>
              <a:spcAft>
                <a:spcPct val="0"/>
              </a:spcAft>
              <a:defRPr sz="2800" b="0" baseline="0">
                <a:solidFill>
                  <a:schemeClr val="bg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r>
              <a:rPr lang="de-DE" sz="3600" b="1" kern="0" dirty="0">
                <a:solidFill>
                  <a:srgbClr val="327A86"/>
                </a:solidFill>
              </a:rPr>
              <a:t>Titel ohne</a:t>
            </a:r>
            <a:r>
              <a:rPr lang="de-DE" sz="3600" b="1" kern="0" baseline="0" dirty="0">
                <a:solidFill>
                  <a:srgbClr val="327A86"/>
                </a:solidFill>
              </a:rPr>
              <a:t> Bild</a:t>
            </a:r>
            <a:endParaRPr lang="de-DE" sz="3600" b="1" kern="0" dirty="0">
              <a:solidFill>
                <a:srgbClr val="327A86"/>
              </a:solidFill>
            </a:endParaRPr>
          </a:p>
        </p:txBody>
      </p:sp>
      <p:pic>
        <p:nvPicPr>
          <p:cNvPr id="26" name="Grafik 2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27" name="Gruppieren 26"/>
          <p:cNvGrpSpPr/>
          <p:nvPr userDrawn="1"/>
        </p:nvGrpSpPr>
        <p:grpSpPr>
          <a:xfrm>
            <a:off x="7105927" y="4004785"/>
            <a:ext cx="2038073" cy="558237"/>
            <a:chOff x="7105927" y="5823091"/>
            <a:chExt cx="2038073" cy="558237"/>
          </a:xfrm>
        </p:grpSpPr>
        <p:sp>
          <p:nvSpPr>
            <p:cNvPr id="28" name="Textfeld 27"/>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29" name="Gruppieren 28"/>
            <p:cNvGrpSpPr/>
            <p:nvPr userDrawn="1"/>
          </p:nvGrpSpPr>
          <p:grpSpPr>
            <a:xfrm>
              <a:off x="7308304" y="6067571"/>
              <a:ext cx="1835696" cy="313757"/>
              <a:chOff x="7308304" y="5923555"/>
              <a:chExt cx="1835696" cy="313757"/>
            </a:xfrm>
          </p:grpSpPr>
          <p:sp>
            <p:nvSpPr>
              <p:cNvPr id="30" name="Rechteck 2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31"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36037903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Calibri" charset="0"/>
              <a:ea typeface="ＭＳ Ｐゴシック" charset="-128"/>
              <a:cs typeface="ＭＳ Ｐゴシック" charset="-128"/>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5" name="Bildplatzhalter 4"/>
          <p:cNvSpPr>
            <a:spLocks noGrp="1"/>
          </p:cNvSpPr>
          <p:nvPr>
            <p:ph type="pic" sz="quarter" idx="10"/>
          </p:nvPr>
        </p:nvSpPr>
        <p:spPr>
          <a:xfrm>
            <a:off x="0" y="3787878"/>
            <a:ext cx="6876256" cy="2881481"/>
          </a:xfrm>
        </p:spPr>
        <p:txBody>
          <a:bodyPr/>
          <a:lstStyle/>
          <a:p>
            <a:r>
              <a:rPr lang="de-DE" smtClean="0"/>
              <a:t>Bild auf Platzhalter ziehen oder durch Klicken auf Symbol hinzufügen</a:t>
            </a:r>
            <a:endParaRPr lang="de-DE"/>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pic>
        <p:nvPicPr>
          <p:cNvPr id="13" name="Grafik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14"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19"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21" name="Grafik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Tree>
    <p:extLst>
      <p:ext uri="{BB962C8B-B14F-4D97-AF65-F5344CB8AC3E}">
        <p14:creationId xmlns:p14="http://schemas.microsoft.com/office/powerpoint/2010/main" val="11146315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Folie ohne Überschrif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7333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989856"/>
            <a:ext cx="8229600" cy="1143000"/>
          </a:xfrm>
        </p:spPr>
        <p:txBody>
          <a:bodyPr>
            <a:noAutofit/>
          </a:bodyPr>
          <a:lstStyle>
            <a:lvl1pPr algn="l">
              <a:defRPr sz="3200" b="1"/>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31572885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4" Type="http://schemas.openxmlformats.org/officeDocument/2006/relationships/image" Target="../media/image2.jpeg"/><Relationship Id="rId15" Type="http://schemas.microsoft.com/office/2007/relationships/hdphoto" Target="../media/hdphoto1.wdp"/><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theme" Target="../theme/theme2.xml"/><Relationship Id="rId6" Type="http://schemas.openxmlformats.org/officeDocument/2006/relationships/image" Target="../media/image1.emf"/><Relationship Id="rId7" Type="http://schemas.openxmlformats.org/officeDocument/2006/relationships/image" Target="../media/image3.png"/><Relationship Id="rId8"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13"/>
          <a:srcRect r="52817" b="-3558"/>
          <a:stretch/>
        </p:blipFill>
        <p:spPr>
          <a:xfrm>
            <a:off x="421663" y="77051"/>
            <a:ext cx="720080" cy="189207"/>
          </a:xfrm>
          <a:prstGeom prst="rect">
            <a:avLst/>
          </a:prstGeom>
        </p:spPr>
      </p:pic>
      <p:sp>
        <p:nvSpPr>
          <p:cNvPr id="3" name="Titelplatzhalter 2"/>
          <p:cNvSpPr>
            <a:spLocks noGrp="1"/>
          </p:cNvSpPr>
          <p:nvPr>
            <p:ph type="title"/>
          </p:nvPr>
        </p:nvSpPr>
        <p:spPr>
          <a:xfrm>
            <a:off x="323528" y="417859"/>
            <a:ext cx="8424936" cy="490861"/>
          </a:xfrm>
          <a:prstGeom prst="rect">
            <a:avLst/>
          </a:prstGeom>
        </p:spPr>
        <p:txBody>
          <a:bodyPr vert="horz" lIns="91440" tIns="45720" rIns="91440" bIns="45720" rtlCol="0" anchor="ctr">
            <a:noAutofit/>
          </a:bodyPr>
          <a:lstStyle/>
          <a:p>
            <a:r>
              <a:rPr lang="de-DE" dirty="0"/>
              <a:t>Titelmasterformat durch Klicken bearbeiten</a:t>
            </a:r>
          </a:p>
        </p:txBody>
      </p:sp>
      <p:pic>
        <p:nvPicPr>
          <p:cNvPr id="6" name="Picture 17"/>
          <p:cNvPicPr>
            <a:picLocks noChangeAspect="1" noChangeArrowheads="1"/>
          </p:cNvPicPr>
          <p:nvPr userDrawn="1"/>
        </p:nvPicPr>
        <p:blipFill>
          <a:blip r:embed="rId14" cstate="print">
            <a:clrChange>
              <a:clrFrom>
                <a:srgbClr val="094D99"/>
              </a:clrFrom>
              <a:clrTo>
                <a:srgbClr val="094D99">
                  <a:alpha val="0"/>
                </a:srgbClr>
              </a:clrTo>
            </a:clrChange>
            <a:duotone>
              <a:schemeClr val="accent1">
                <a:shade val="45000"/>
                <a:satMod val="135000"/>
              </a:schemeClr>
              <a:prstClr val="white"/>
            </a:duotone>
            <a:extLst>
              <a:ext uri="{BEBA8EAE-BF5A-486C-A8C5-ECC9F3942E4B}">
                <a14:imgProps xmlns:a14="http://schemas.microsoft.com/office/drawing/2010/main">
                  <a14:imgLayer r:embed="rId15">
                    <a14:imgEffect>
                      <a14:saturation sat="400000"/>
                    </a14:imgEffect>
                    <a14:imgEffect>
                      <a14:brightnessContrast contrast="93000"/>
                    </a14:imgEffect>
                  </a14:imgLayer>
                </a14:imgProps>
              </a:ext>
              <a:ext uri="{28A0092B-C50C-407E-A947-70E740481C1C}">
                <a14:useLocalDpi xmlns:a14="http://schemas.microsoft.com/office/drawing/2010/main" val="0"/>
              </a:ext>
            </a:extLst>
          </a:blip>
          <a:srcRect/>
          <a:stretch>
            <a:fillRect/>
          </a:stretch>
        </p:blipFill>
        <p:spPr bwMode="auto">
          <a:xfrm>
            <a:off x="7668344" y="-6349"/>
            <a:ext cx="1494706" cy="339005"/>
          </a:xfrm>
          <a:prstGeom prst="rect">
            <a:avLst/>
          </a:prstGeom>
          <a:noFill/>
          <a:ln w="9525">
            <a:noFill/>
            <a:miter lim="800000"/>
            <a:headEnd/>
            <a:tailEnd/>
          </a:ln>
        </p:spPr>
      </p:pic>
      <p:sp>
        <p:nvSpPr>
          <p:cNvPr id="7" name="Textplatzhalter 9"/>
          <p:cNvSpPr txBox="1">
            <a:spLocks/>
          </p:cNvSpPr>
          <p:nvPr userDrawn="1"/>
        </p:nvSpPr>
        <p:spPr>
          <a:xfrm>
            <a:off x="5190363" y="27213"/>
            <a:ext cx="3630109" cy="241144"/>
          </a:xfrm>
          <a:prstGeom prst="rect">
            <a:avLst/>
          </a:prstGeom>
        </p:spPr>
        <p:txBody>
          <a:bodyPr/>
          <a:lstStyle>
            <a:lvl1pPr marL="0" indent="0" algn="l" rtl="0" eaLnBrk="1" fontAlgn="base" hangingPunct="1">
              <a:lnSpc>
                <a:spcPct val="100000"/>
              </a:lnSpc>
              <a:spcBef>
                <a:spcPts val="576"/>
              </a:spcBef>
              <a:spcAft>
                <a:spcPts val="600"/>
              </a:spcAft>
              <a:buClr>
                <a:srgbClr val="327A86"/>
              </a:buClr>
              <a:buFont typeface="Wingdings" charset="2"/>
              <a:buNone/>
              <a:defRPr sz="1000" baseline="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7"/>
              </a:buBlip>
              <a:defRPr sz="1200">
                <a:solidFill>
                  <a:schemeClr val="tx1"/>
                </a:solidFill>
                <a:latin typeface="+mn-lt"/>
                <a:ea typeface="+mn-ea"/>
              </a:defRPr>
            </a:lvl9pPr>
          </a:lstStyle>
          <a:p>
            <a:r>
              <a:rPr lang="de-DE" dirty="0" smtClean="0"/>
              <a:t>Produktives Üben mit produktiven Aufgaben</a:t>
            </a:r>
            <a:endParaRPr lang="de-DE" dirty="0"/>
          </a:p>
        </p:txBody>
      </p:sp>
    </p:spTree>
  </p:cSld>
  <p:clrMap bg1="lt1" tx1="dk1" bg2="lt2" tx2="dk2" accent1="accent1" accent2="accent2" accent3="accent3" accent4="accent4" accent5="accent5" accent6="accent6" hlink="hlink" folHlink="folHlink"/>
  <p:sldLayoutIdLst>
    <p:sldLayoutId id="2147483652" r:id="rId1"/>
    <p:sldLayoutId id="2147483696" r:id="rId2"/>
    <p:sldLayoutId id="2147483692" r:id="rId3"/>
    <p:sldLayoutId id="2147483691" r:id="rId4"/>
    <p:sldLayoutId id="2147483695" r:id="rId5"/>
    <p:sldLayoutId id="2147483694" r:id="rId6"/>
    <p:sldLayoutId id="2147483682" r:id="rId7"/>
    <p:sldLayoutId id="2147483698" r:id="rId8"/>
    <p:sldLayoutId id="2147483700" r:id="rId9"/>
    <p:sldLayoutId id="2147483704" r:id="rId10"/>
    <p:sldLayoutId id="2147483705" r:id="rId11"/>
  </p:sldLayoutIdLst>
  <p:hf hdr="0" ftr="0" dt="0"/>
  <p:txStyles>
    <p:title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7"/>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980728"/>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6"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52504"/>
            <a:ext cx="6552728" cy="241144"/>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a:lstStyle>
          <a:p>
            <a:r>
              <a:rPr lang="de-DE" dirty="0" smtClean="0"/>
              <a:t>Zwischenfolien zur Struktur-Transparenz (für Fortbildende)</a:t>
            </a:r>
          </a:p>
        </p:txBody>
      </p:sp>
    </p:spTree>
    <p:extLst>
      <p:ext uri="{BB962C8B-B14F-4D97-AF65-F5344CB8AC3E}">
        <p14:creationId xmlns:p14="http://schemas.microsoft.com/office/powerpoint/2010/main" val="1242533130"/>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Lst>
  <p:timing>
    <p:tnLst>
      <p:par>
        <p:cTn id="1" dur="indefinite" restart="never" nodeType="tmRoot"/>
      </p:par>
    </p:tnLst>
  </p:timing>
  <p:hf hdr="0" ftr="0" dt="0"/>
  <p:txStyles>
    <p:titleStyle>
      <a:lvl1pPr algn="l" rtl="0" eaLnBrk="1" fontAlgn="base" hangingPunct="1">
        <a:spcBef>
          <a:spcPct val="0"/>
        </a:spcBef>
        <a:spcAft>
          <a:spcPct val="0"/>
        </a:spcAft>
        <a:defRPr sz="25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chart" Target="../charts/char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hyperlink" Target="http://geonext.uni-bayreuth.de/fileadmin/MaterialienBT/Bruder_Modul1.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1.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1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 Id="rId3" Type="http://schemas.openxmlformats.org/officeDocument/2006/relationships/image" Target="../media/image1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 Id="rId3" Type="http://schemas.openxmlformats.org/officeDocument/2006/relationships/image" Target="../media/image1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image" Target="../media/image1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image" Target="../media/image1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image" Target="../media/image12.jpeg"/></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ustomXml" Target="../ink/ink1.xml"/><Relationship Id="rId5" Type="http://schemas.openxmlformats.org/officeDocument/2006/relationships/image" Target="../media/image54.emf"/></Relationships>
</file>

<file path=ppt/slides/_rels/slide34.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4" Type="http://schemas.openxmlformats.org/officeDocument/2006/relationships/hyperlink" Target="http://dzlm.de/" TargetMode="External"/><Relationship Id="rId5" Type="http://schemas.openxmlformats.org/officeDocument/2006/relationships/image" Target="../media/image6.png"/><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33963" y="4014192"/>
            <a:ext cx="5882253" cy="1143000"/>
          </a:xfrm>
        </p:spPr>
        <p:txBody>
          <a:bodyPr/>
          <a:lstStyle/>
          <a:p>
            <a:r>
              <a:rPr lang="de-DE" dirty="0"/>
              <a:t>Produktives Üben </a:t>
            </a:r>
            <a:br>
              <a:rPr lang="de-DE" dirty="0"/>
            </a:br>
            <a:r>
              <a:rPr lang="de-DE" dirty="0"/>
              <a:t>mit produktiven Aufgaben</a:t>
            </a:r>
            <a:br>
              <a:rPr lang="de-DE" dirty="0"/>
            </a:br>
            <a:r>
              <a:rPr lang="de-DE" dirty="0"/>
              <a:t>Baustein 2 </a:t>
            </a:r>
            <a:r>
              <a:rPr lang="de-DE" dirty="0" smtClean="0"/>
              <a:t>– </a:t>
            </a:r>
            <a:r>
              <a:rPr lang="de-DE" dirty="0"/>
              <a:t>Vertiefung</a:t>
            </a:r>
          </a:p>
        </p:txBody>
      </p:sp>
      <p:sp>
        <p:nvSpPr>
          <p:cNvPr id="3" name="Untertitel 2"/>
          <p:cNvSpPr>
            <a:spLocks noGrp="1"/>
          </p:cNvSpPr>
          <p:nvPr>
            <p:ph type="subTitle" idx="1"/>
          </p:nvPr>
        </p:nvSpPr>
        <p:spPr>
          <a:xfrm>
            <a:off x="619472" y="5229200"/>
            <a:ext cx="5896744" cy="1152128"/>
          </a:xfrm>
        </p:spPr>
        <p:txBody>
          <a:bodyPr/>
          <a:lstStyle/>
          <a:p>
            <a:pPr>
              <a:spcAft>
                <a:spcPts val="1200"/>
              </a:spcAft>
            </a:pPr>
            <a:r>
              <a:rPr lang="de-DE" dirty="0" smtClean="0"/>
              <a:t>KOSIMA-Bausteine zur Professionalisierung</a:t>
            </a:r>
          </a:p>
          <a:p>
            <a:r>
              <a:rPr lang="de-DE" dirty="0" smtClean="0"/>
              <a:t>Prof. Dr. Lars Holzäpfel, Prof. Dr. Timo </a:t>
            </a:r>
            <a:r>
              <a:rPr lang="de-DE" dirty="0" err="1" smtClean="0"/>
              <a:t>Leuders</a:t>
            </a:r>
            <a:endParaRPr lang="de-DE" dirty="0"/>
          </a:p>
        </p:txBody>
      </p:sp>
      <p:sp>
        <p:nvSpPr>
          <p:cNvPr id="4" name="Bildplatzhalter 3"/>
          <p:cNvSpPr>
            <a:spLocks noGrp="1"/>
          </p:cNvSpPr>
          <p:nvPr>
            <p:ph type="pic" sz="quarter" idx="10"/>
          </p:nvPr>
        </p:nvSpPr>
        <p:spPr/>
      </p:sp>
      <p:pic>
        <p:nvPicPr>
          <p:cNvPr id="5" name="Picture 7" descr="IMG_978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426" b="15420"/>
          <a:stretch/>
        </p:blipFill>
        <p:spPr bwMode="auto">
          <a:xfrm>
            <a:off x="0" y="764704"/>
            <a:ext cx="9144000" cy="2950918"/>
          </a:xfrm>
          <a:prstGeom prst="rect">
            <a:avLst/>
          </a:prstGeom>
          <a:noFill/>
          <a:ln w="9525">
            <a:noFill/>
            <a:miter lim="800000"/>
            <a:headEnd/>
            <a:tailEnd/>
          </a:ln>
        </p:spPr>
      </p:pic>
      <p:pic>
        <p:nvPicPr>
          <p:cNvPr id="7"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3789040"/>
            <a:ext cx="2156065" cy="514846"/>
          </a:xfrm>
          <a:prstGeom prst="rect">
            <a:avLst/>
          </a:prstGeom>
          <a:noFill/>
          <a:ln w="9525">
            <a:noFill/>
            <a:miter lim="800000"/>
            <a:headEnd/>
            <a:tailEnd/>
          </a:ln>
        </p:spPr>
      </p:pic>
    </p:spTree>
    <p:extLst>
      <p:ext uri="{BB962C8B-B14F-4D97-AF65-F5344CB8AC3E}">
        <p14:creationId xmlns:p14="http://schemas.microsoft.com/office/powerpoint/2010/main" val="8990410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342900"/>
            <a:r>
              <a:rPr lang="de-DE" dirty="0"/>
              <a:t>Klasse daran nicht gewöhnt </a:t>
            </a:r>
          </a:p>
          <a:p>
            <a:pPr marL="342900"/>
            <a:r>
              <a:rPr lang="de-DE" dirty="0"/>
              <a:t>Offenheit der Aufgaben („wann ist die Aufgabe (richtig) gelöst?“)</a:t>
            </a:r>
          </a:p>
          <a:p>
            <a:pPr marL="342900"/>
            <a:r>
              <a:rPr lang="de-DE" dirty="0"/>
              <a:t>Unsicherheit beim Bearbeiten </a:t>
            </a:r>
            <a:r>
              <a:rPr lang="de-DE" dirty="0" smtClean="0"/>
              <a:t>„Was </a:t>
            </a:r>
            <a:r>
              <a:rPr lang="de-DE" dirty="0"/>
              <a:t>darf man tun / </a:t>
            </a:r>
            <a:r>
              <a:rPr lang="de-DE" dirty="0"/>
              <a:t>w</a:t>
            </a:r>
            <a:r>
              <a:rPr lang="de-DE" dirty="0" smtClean="0"/>
              <a:t>as </a:t>
            </a:r>
            <a:r>
              <a:rPr lang="de-DE" dirty="0"/>
              <a:t>nicht“?</a:t>
            </a:r>
          </a:p>
          <a:p>
            <a:pPr marL="342900"/>
            <a:r>
              <a:rPr lang="de-DE" dirty="0"/>
              <a:t>Zielunklarheit / evtl. fehlende Transparenz, worauf es jetzt ankommt </a:t>
            </a:r>
            <a:r>
              <a:rPr lang="de-DE" dirty="0" smtClean="0"/>
              <a:t/>
            </a:r>
            <a:br>
              <a:rPr lang="de-DE" dirty="0" smtClean="0"/>
            </a:br>
            <a:r>
              <a:rPr lang="de-DE" dirty="0" smtClean="0"/>
              <a:t>(</a:t>
            </a:r>
            <a:r>
              <a:rPr lang="de-DE" dirty="0"/>
              <a:t>d</a:t>
            </a:r>
            <a:r>
              <a:rPr lang="de-DE" dirty="0" smtClean="0"/>
              <a:t>. h</a:t>
            </a:r>
            <a:r>
              <a:rPr lang="de-DE" dirty="0"/>
              <a:t>. was geübt werden soll)</a:t>
            </a:r>
          </a:p>
          <a:p>
            <a:pPr marL="342900"/>
            <a:r>
              <a:rPr lang="de-DE" dirty="0"/>
              <a:t>…</a:t>
            </a:r>
            <a:endParaRPr lang="de-DE" dirty="0">
              <a:solidFill>
                <a:srgbClr val="213A59"/>
              </a:solidFill>
            </a:endParaRPr>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Aufgabenerprobung</a:t>
            </a:r>
            <a:endParaRPr lang="de-DE" dirty="0"/>
          </a:p>
        </p:txBody>
      </p:sp>
    </p:spTree>
    <p:extLst>
      <p:ext uri="{BB962C8B-B14F-4D97-AF65-F5344CB8AC3E}">
        <p14:creationId xmlns:p14="http://schemas.microsoft.com/office/powerpoint/2010/main" val="4200080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1844824"/>
            <a:ext cx="8316416" cy="1152128"/>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sz="2500" dirty="0" smtClean="0"/>
              <a:t>Gliederung</a:t>
            </a:r>
            <a:endParaRPr lang="de-DE" sz="2500"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Reflexion der Aufgabenbearbeitung</a:t>
            </a:r>
            <a:endParaRPr lang="de-DE" dirty="0">
              <a:solidFill>
                <a:srgbClr val="327A86"/>
              </a:solidFill>
            </a:endParaRPr>
          </a:p>
          <a:p>
            <a:pPr marL="514350" indent="-514350">
              <a:buClr>
                <a:srgbClr val="327A86"/>
              </a:buClr>
              <a:buAutoNum type="arabicPeriod"/>
            </a:pPr>
            <a:r>
              <a:rPr lang="de-DE" dirty="0" smtClean="0">
                <a:solidFill>
                  <a:srgbClr val="327A86"/>
                </a:solidFill>
              </a:rPr>
              <a:t>Arbeitsphase: Ein kritischer Blick auf die Schülerbearbeitungen und die Aufgaben </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 Weiterentwicklung der Aufgaben</a:t>
            </a:r>
            <a:endParaRPr lang="de-DE" dirty="0">
              <a:solidFill>
                <a:srgbClr val="327A86"/>
              </a:solidFill>
            </a:endParaRPr>
          </a:p>
          <a:p>
            <a:pPr marL="514350" indent="-514350">
              <a:buClr>
                <a:srgbClr val="327A86"/>
              </a:buClr>
              <a:buAutoNum type="arabicPeriod"/>
            </a:pPr>
            <a:r>
              <a:rPr lang="de-DE" dirty="0" smtClean="0">
                <a:solidFill>
                  <a:schemeClr val="accent1"/>
                </a:solidFill>
              </a:rPr>
              <a:t>Überlegungen zur Weiterarbeit im Kollegium</a:t>
            </a:r>
            <a:endParaRPr lang="de-DE" dirty="0">
              <a:solidFill>
                <a:schemeClr val="accent1"/>
              </a:solidFill>
            </a:endParaRPr>
          </a:p>
        </p:txBody>
      </p:sp>
    </p:spTree>
    <p:extLst>
      <p:ext uri="{BB962C8B-B14F-4D97-AF65-F5344CB8AC3E}">
        <p14:creationId xmlns:p14="http://schemas.microsoft.com/office/powerpoint/2010/main" val="3961877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buNone/>
            </a:pPr>
            <a:r>
              <a:rPr lang="de-DE" sz="2400" dirty="0" smtClean="0"/>
              <a:t>Aufgaben, die weiterentwickelt wurden, können sich auch als problematisch erweisen. In der Erprobung zeigt sich, dass die </a:t>
            </a:r>
            <a:r>
              <a:rPr lang="de-DE" sz="2400" dirty="0" err="1" smtClean="0"/>
              <a:t>SchülerInnen</a:t>
            </a:r>
            <a:r>
              <a:rPr lang="de-DE" sz="2400" dirty="0" smtClean="0"/>
              <a:t> </a:t>
            </a:r>
            <a:r>
              <a:rPr lang="de-DE" sz="2400" dirty="0" smtClean="0"/>
              <a:t>keine Muster erkennen.</a:t>
            </a:r>
          </a:p>
          <a:p>
            <a:pPr marL="0" indent="0">
              <a:buNone/>
            </a:pPr>
            <a:endParaRPr lang="de-DE" sz="2400" dirty="0"/>
          </a:p>
          <a:p>
            <a:pPr marL="0" indent="0">
              <a:buNone/>
            </a:pPr>
            <a:r>
              <a:rPr lang="de-DE" sz="2400" dirty="0" smtClean="0"/>
              <a:t>Entwickelt wurde eine Übungsaufgabe zur Volumenberechnung des Quaders. Aufgabenidee: „Vom unstrukturierten zum strukturierten Üben.“</a:t>
            </a:r>
          </a:p>
          <a:p>
            <a:pPr marL="0" indent="0">
              <a:buNone/>
            </a:pPr>
            <a:r>
              <a:rPr lang="de-DE" sz="2400" dirty="0" smtClean="0">
                <a:solidFill>
                  <a:srgbClr val="213A59"/>
                </a:solidFill>
              </a:rPr>
              <a:t>Vorher:				Nachher:</a:t>
            </a:r>
          </a:p>
          <a:p>
            <a:pPr marL="0" indent="0">
              <a:buNone/>
            </a:pPr>
            <a:endParaRPr lang="de-DE" sz="2400" dirty="0">
              <a:solidFill>
                <a:srgbClr val="213A59"/>
              </a:solidFill>
            </a:endParaRPr>
          </a:p>
          <a:p>
            <a:pPr marL="0" indent="0">
              <a:buNone/>
            </a:pPr>
            <a:endParaRPr lang="de-DE" sz="2400" dirty="0" smtClean="0">
              <a:solidFill>
                <a:srgbClr val="213A59"/>
              </a:solidFill>
            </a:endParaRPr>
          </a:p>
          <a:p>
            <a:pPr marL="0" indent="0">
              <a:buNone/>
            </a:pPr>
            <a:endParaRPr lang="de-DE" sz="2400" dirty="0">
              <a:solidFill>
                <a:srgbClr val="213A59"/>
              </a:solidFill>
            </a:endParaRPr>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Aufgabenentwicklung</a:t>
            </a:r>
            <a:endParaRPr lang="de-DE" dirty="0"/>
          </a:p>
        </p:txBody>
      </p:sp>
      <p:grpSp>
        <p:nvGrpSpPr>
          <p:cNvPr id="3" name="Gruppierung 2"/>
          <p:cNvGrpSpPr/>
          <p:nvPr/>
        </p:nvGrpSpPr>
        <p:grpSpPr>
          <a:xfrm>
            <a:off x="5515224" y="4591149"/>
            <a:ext cx="3268736" cy="1250950"/>
            <a:chOff x="5515224" y="4591149"/>
            <a:chExt cx="3268736" cy="1250950"/>
          </a:xfrm>
        </p:grpSpPr>
        <p:sp>
          <p:nvSpPr>
            <p:cNvPr id="6" name="Rechteck 5"/>
            <p:cNvSpPr/>
            <p:nvPr/>
          </p:nvSpPr>
          <p:spPr>
            <a:xfrm>
              <a:off x="5515224" y="4591149"/>
              <a:ext cx="3268736" cy="1250950"/>
            </a:xfrm>
            <a:prstGeom prst="rect">
              <a:avLst/>
            </a:prstGeom>
            <a:solidFill>
              <a:srgbClr val="BBE0E3"/>
            </a:solidFill>
          </p:spPr>
          <p:txBody>
            <a:bodyPr vert="horz" lIns="91440" tIns="45720" rIns="91440" bIns="45720" rtlCol="0">
              <a:normAutofit/>
            </a:bodyPr>
            <a:lstStyle/>
            <a:p>
              <a:pPr marL="342900" indent="-342900">
                <a:spcBef>
                  <a:spcPct val="20000"/>
                </a:spcBef>
                <a:buFont typeface="Arial" pitchFamily="34" charset="0"/>
                <a:buNone/>
              </a:pPr>
              <a:endParaRPr lang="de-DE" sz="1600" b="1" dirty="0">
                <a:solidFill>
                  <a:srgbClr val="213A59"/>
                </a:solidFill>
                <a:latin typeface="Calibri" charset="0"/>
              </a:endParaRPr>
            </a:p>
          </p:txBody>
        </p:sp>
        <p:sp>
          <p:nvSpPr>
            <p:cNvPr id="7" name="Text Box 35"/>
            <p:cNvSpPr txBox="1">
              <a:spLocks noChangeArrowheads="1"/>
            </p:cNvSpPr>
            <p:nvPr/>
          </p:nvSpPr>
          <p:spPr bwMode="auto">
            <a:xfrm>
              <a:off x="5549900" y="4591149"/>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a) a = </a:t>
              </a:r>
              <a:r>
                <a:rPr lang="de-DE" sz="1800" dirty="0" smtClean="0">
                  <a:latin typeface="Calibri" charset="0"/>
                </a:rPr>
                <a:t>2 cm</a:t>
              </a:r>
              <a:r>
                <a:rPr lang="de-DE" sz="1800" dirty="0">
                  <a:latin typeface="Calibri" charset="0"/>
                </a:rPr>
                <a:t>, b = </a:t>
              </a:r>
              <a:r>
                <a:rPr lang="de-DE" sz="1800" dirty="0" smtClean="0">
                  <a:latin typeface="Calibri" charset="0"/>
                </a:rPr>
                <a:t>3 cm</a:t>
              </a:r>
              <a:r>
                <a:rPr lang="de-DE" sz="1800" dirty="0">
                  <a:latin typeface="Calibri" charset="0"/>
                </a:rPr>
                <a:t>, c = </a:t>
              </a:r>
              <a:r>
                <a:rPr lang="de-DE" sz="1800" dirty="0" smtClean="0">
                  <a:latin typeface="Calibri" charset="0"/>
                </a:rPr>
                <a:t>4 cm</a:t>
              </a:r>
              <a:endParaRPr lang="de-DE" sz="1800" dirty="0">
                <a:latin typeface="Calibri" charset="0"/>
              </a:endParaRPr>
            </a:p>
          </p:txBody>
        </p:sp>
        <p:sp>
          <p:nvSpPr>
            <p:cNvPr id="8" name="Text Box 36"/>
            <p:cNvSpPr txBox="1">
              <a:spLocks noChangeArrowheads="1"/>
            </p:cNvSpPr>
            <p:nvPr/>
          </p:nvSpPr>
          <p:spPr bwMode="auto">
            <a:xfrm>
              <a:off x="5549900" y="4872137"/>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b) a = </a:t>
              </a:r>
              <a:r>
                <a:rPr lang="de-DE" sz="1800" dirty="0" smtClean="0">
                  <a:latin typeface="Calibri" charset="0"/>
                </a:rPr>
                <a:t>3 cm</a:t>
              </a:r>
              <a:r>
                <a:rPr lang="de-DE" sz="1800" dirty="0">
                  <a:latin typeface="Calibri" charset="0"/>
                </a:rPr>
                <a:t>, b = </a:t>
              </a:r>
              <a:r>
                <a:rPr lang="de-DE" sz="1800" dirty="0" smtClean="0">
                  <a:latin typeface="Calibri" charset="0"/>
                </a:rPr>
                <a:t>4 cm</a:t>
              </a:r>
              <a:r>
                <a:rPr lang="de-DE" sz="1800" dirty="0">
                  <a:latin typeface="Calibri" charset="0"/>
                </a:rPr>
                <a:t>, c = </a:t>
              </a:r>
              <a:r>
                <a:rPr lang="de-DE" sz="1800" dirty="0" smtClean="0">
                  <a:latin typeface="Calibri" charset="0"/>
                </a:rPr>
                <a:t>5 cm</a:t>
              </a:r>
              <a:endParaRPr lang="de-DE" sz="1800" dirty="0">
                <a:latin typeface="Calibri" charset="0"/>
              </a:endParaRPr>
            </a:p>
          </p:txBody>
        </p:sp>
        <p:sp>
          <p:nvSpPr>
            <p:cNvPr id="9" name="Text Box 37"/>
            <p:cNvSpPr txBox="1">
              <a:spLocks noChangeArrowheads="1"/>
            </p:cNvSpPr>
            <p:nvPr/>
          </p:nvSpPr>
          <p:spPr bwMode="auto">
            <a:xfrm>
              <a:off x="5543600" y="5153124"/>
              <a:ext cx="32403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c) a = </a:t>
              </a:r>
              <a:r>
                <a:rPr lang="de-DE" sz="1800" dirty="0" smtClean="0">
                  <a:latin typeface="Calibri" charset="0"/>
                </a:rPr>
                <a:t>4 cm</a:t>
              </a:r>
              <a:r>
                <a:rPr lang="de-DE" sz="1800" dirty="0">
                  <a:latin typeface="Calibri" charset="0"/>
                </a:rPr>
                <a:t>, b = </a:t>
              </a:r>
              <a:r>
                <a:rPr lang="de-DE" sz="1800" dirty="0" smtClean="0">
                  <a:latin typeface="Calibri" charset="0"/>
                </a:rPr>
                <a:t>5 cm</a:t>
              </a:r>
              <a:r>
                <a:rPr lang="de-DE" sz="1800" dirty="0">
                  <a:latin typeface="Calibri" charset="0"/>
                </a:rPr>
                <a:t>, c = </a:t>
              </a:r>
              <a:r>
                <a:rPr lang="de-DE" sz="1800" dirty="0" smtClean="0">
                  <a:latin typeface="Calibri" charset="0"/>
                </a:rPr>
                <a:t>6 cm</a:t>
              </a:r>
              <a:endParaRPr lang="de-DE" sz="1800" dirty="0">
                <a:latin typeface="Calibri" charset="0"/>
              </a:endParaRPr>
            </a:p>
          </p:txBody>
        </p:sp>
        <p:sp>
          <p:nvSpPr>
            <p:cNvPr id="10" name="Text Box 38"/>
            <p:cNvSpPr txBox="1">
              <a:spLocks noChangeArrowheads="1"/>
            </p:cNvSpPr>
            <p:nvPr/>
          </p:nvSpPr>
          <p:spPr bwMode="auto">
            <a:xfrm>
              <a:off x="5549900" y="5445224"/>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d) a = </a:t>
              </a:r>
              <a:r>
                <a:rPr lang="de-DE" sz="1800" dirty="0" smtClean="0">
                  <a:latin typeface="Calibri" charset="0"/>
                </a:rPr>
                <a:t>5 cm</a:t>
              </a:r>
              <a:r>
                <a:rPr lang="de-DE" sz="1800" dirty="0">
                  <a:latin typeface="Calibri" charset="0"/>
                </a:rPr>
                <a:t>, b = </a:t>
              </a:r>
              <a:r>
                <a:rPr lang="de-DE" sz="1800" dirty="0" smtClean="0">
                  <a:latin typeface="Calibri" charset="0"/>
                </a:rPr>
                <a:t>6 cm</a:t>
              </a:r>
              <a:r>
                <a:rPr lang="de-DE" sz="1800" dirty="0">
                  <a:latin typeface="Calibri" charset="0"/>
                </a:rPr>
                <a:t>, c = </a:t>
              </a:r>
              <a:r>
                <a:rPr lang="de-DE" sz="1800" dirty="0" smtClean="0">
                  <a:latin typeface="Calibri" charset="0"/>
                </a:rPr>
                <a:t>7 cm</a:t>
              </a:r>
              <a:endParaRPr lang="de-DE" sz="1800" dirty="0">
                <a:latin typeface="Calibri" charset="0"/>
              </a:endParaRPr>
            </a:p>
          </p:txBody>
        </p:sp>
      </p:grpSp>
      <p:sp>
        <p:nvSpPr>
          <p:cNvPr id="15" name="Rechteck 14"/>
          <p:cNvSpPr/>
          <p:nvPr/>
        </p:nvSpPr>
        <p:spPr>
          <a:xfrm>
            <a:off x="395536" y="4626322"/>
            <a:ext cx="3268736" cy="1250950"/>
          </a:xfrm>
          <a:prstGeom prst="rect">
            <a:avLst/>
          </a:prstGeom>
          <a:solidFill>
            <a:srgbClr val="BBE0E3"/>
          </a:solidFill>
        </p:spPr>
        <p:txBody>
          <a:bodyPr vert="horz" lIns="91440" tIns="45720" rIns="91440" bIns="45720" rtlCol="0">
            <a:normAutofit/>
          </a:bodyPr>
          <a:lstStyle/>
          <a:p>
            <a:pPr marL="342900" indent="-342900">
              <a:spcBef>
                <a:spcPct val="20000"/>
              </a:spcBef>
              <a:buFont typeface="Arial" pitchFamily="34" charset="0"/>
              <a:buNone/>
            </a:pPr>
            <a:endParaRPr lang="de-DE" sz="1600" b="1" dirty="0">
              <a:solidFill>
                <a:srgbClr val="213A59"/>
              </a:solidFill>
              <a:latin typeface="Calibri" charset="0"/>
            </a:endParaRPr>
          </a:p>
        </p:txBody>
      </p:sp>
      <p:sp>
        <p:nvSpPr>
          <p:cNvPr id="16" name="Text Box 35"/>
          <p:cNvSpPr txBox="1">
            <a:spLocks noChangeArrowheads="1"/>
          </p:cNvSpPr>
          <p:nvPr/>
        </p:nvSpPr>
        <p:spPr bwMode="auto">
          <a:xfrm>
            <a:off x="430212" y="4626322"/>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a) a = </a:t>
            </a:r>
            <a:r>
              <a:rPr lang="de-DE" sz="1800" dirty="0" smtClean="0">
                <a:latin typeface="Calibri" charset="0"/>
              </a:rPr>
              <a:t>2 cm</a:t>
            </a:r>
            <a:r>
              <a:rPr lang="de-DE" sz="1800" dirty="0">
                <a:latin typeface="Calibri" charset="0"/>
              </a:rPr>
              <a:t>, b = </a:t>
            </a:r>
            <a:r>
              <a:rPr lang="de-DE" sz="1800" dirty="0" smtClean="0">
                <a:latin typeface="Calibri" charset="0"/>
              </a:rPr>
              <a:t>5 cm</a:t>
            </a:r>
            <a:r>
              <a:rPr lang="de-DE" sz="1800" dirty="0">
                <a:latin typeface="Calibri" charset="0"/>
              </a:rPr>
              <a:t>, c = </a:t>
            </a:r>
            <a:r>
              <a:rPr lang="de-DE" sz="1800" dirty="0" smtClean="0">
                <a:latin typeface="Calibri" charset="0"/>
              </a:rPr>
              <a:t>4 cm</a:t>
            </a:r>
            <a:endParaRPr lang="de-DE" sz="1800" dirty="0">
              <a:latin typeface="Calibri" charset="0"/>
            </a:endParaRPr>
          </a:p>
        </p:txBody>
      </p:sp>
      <p:sp>
        <p:nvSpPr>
          <p:cNvPr id="17" name="Text Box 36"/>
          <p:cNvSpPr txBox="1">
            <a:spLocks noChangeArrowheads="1"/>
          </p:cNvSpPr>
          <p:nvPr/>
        </p:nvSpPr>
        <p:spPr bwMode="auto">
          <a:xfrm>
            <a:off x="430212" y="4907310"/>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b) a = </a:t>
            </a:r>
            <a:r>
              <a:rPr lang="de-DE" sz="1800" dirty="0" smtClean="0">
                <a:latin typeface="Calibri" charset="0"/>
              </a:rPr>
              <a:t>7 cm</a:t>
            </a:r>
            <a:r>
              <a:rPr lang="de-DE" sz="1800" dirty="0">
                <a:latin typeface="Calibri" charset="0"/>
              </a:rPr>
              <a:t>, b = </a:t>
            </a:r>
            <a:r>
              <a:rPr lang="de-DE" sz="1800" dirty="0" smtClean="0">
                <a:latin typeface="Calibri" charset="0"/>
              </a:rPr>
              <a:t>1 cm</a:t>
            </a:r>
            <a:r>
              <a:rPr lang="de-DE" sz="1800" dirty="0">
                <a:latin typeface="Calibri" charset="0"/>
              </a:rPr>
              <a:t>, c = </a:t>
            </a:r>
            <a:r>
              <a:rPr lang="de-DE" sz="1800" dirty="0" smtClean="0">
                <a:latin typeface="Calibri" charset="0"/>
              </a:rPr>
              <a:t>5 cm</a:t>
            </a:r>
            <a:endParaRPr lang="de-DE" sz="1800" dirty="0">
              <a:latin typeface="Calibri" charset="0"/>
            </a:endParaRPr>
          </a:p>
        </p:txBody>
      </p:sp>
      <p:sp>
        <p:nvSpPr>
          <p:cNvPr id="18" name="Text Box 37"/>
          <p:cNvSpPr txBox="1">
            <a:spLocks noChangeArrowheads="1"/>
          </p:cNvSpPr>
          <p:nvPr/>
        </p:nvSpPr>
        <p:spPr bwMode="auto">
          <a:xfrm>
            <a:off x="423912" y="5188297"/>
            <a:ext cx="32403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c) a = </a:t>
            </a:r>
            <a:r>
              <a:rPr lang="de-DE" sz="1800" dirty="0" smtClean="0">
                <a:latin typeface="Calibri" charset="0"/>
              </a:rPr>
              <a:t>9 cm</a:t>
            </a:r>
            <a:r>
              <a:rPr lang="de-DE" sz="1800" dirty="0">
                <a:latin typeface="Calibri" charset="0"/>
              </a:rPr>
              <a:t>, b = </a:t>
            </a:r>
            <a:r>
              <a:rPr lang="de-DE" sz="1800" dirty="0" smtClean="0">
                <a:latin typeface="Calibri" charset="0"/>
              </a:rPr>
              <a:t>9 cm</a:t>
            </a:r>
            <a:r>
              <a:rPr lang="de-DE" sz="1800" dirty="0">
                <a:latin typeface="Calibri" charset="0"/>
              </a:rPr>
              <a:t>, c = </a:t>
            </a:r>
            <a:r>
              <a:rPr lang="de-DE" sz="1800" dirty="0" smtClean="0">
                <a:latin typeface="Calibri" charset="0"/>
              </a:rPr>
              <a:t>9 cm</a:t>
            </a:r>
            <a:endParaRPr lang="de-DE" sz="1800" dirty="0">
              <a:latin typeface="Calibri" charset="0"/>
            </a:endParaRPr>
          </a:p>
        </p:txBody>
      </p:sp>
      <p:sp>
        <p:nvSpPr>
          <p:cNvPr id="19" name="Text Box 38"/>
          <p:cNvSpPr txBox="1">
            <a:spLocks noChangeArrowheads="1"/>
          </p:cNvSpPr>
          <p:nvPr/>
        </p:nvSpPr>
        <p:spPr bwMode="auto">
          <a:xfrm>
            <a:off x="395536" y="5480397"/>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d) a = </a:t>
            </a:r>
            <a:r>
              <a:rPr lang="de-DE" sz="1800" dirty="0" smtClean="0">
                <a:latin typeface="Calibri" charset="0"/>
              </a:rPr>
              <a:t>8 cm</a:t>
            </a:r>
            <a:r>
              <a:rPr lang="de-DE" sz="1800" dirty="0">
                <a:latin typeface="Calibri" charset="0"/>
              </a:rPr>
              <a:t>, b = </a:t>
            </a:r>
            <a:r>
              <a:rPr lang="de-DE" sz="1800" dirty="0" smtClean="0">
                <a:latin typeface="Calibri" charset="0"/>
              </a:rPr>
              <a:t>4 cm</a:t>
            </a:r>
            <a:r>
              <a:rPr lang="de-DE" sz="1800" dirty="0">
                <a:latin typeface="Calibri" charset="0"/>
              </a:rPr>
              <a:t>, c = </a:t>
            </a:r>
            <a:r>
              <a:rPr lang="de-DE" sz="1800" dirty="0" smtClean="0">
                <a:latin typeface="Calibri" charset="0"/>
              </a:rPr>
              <a:t>4 cm</a:t>
            </a:r>
            <a:endParaRPr lang="de-DE" sz="1800" dirty="0">
              <a:latin typeface="Calibri" charset="0"/>
            </a:endParaRPr>
          </a:p>
        </p:txBody>
      </p:sp>
    </p:spTree>
    <p:extLst>
      <p:ext uri="{BB962C8B-B14F-4D97-AF65-F5344CB8AC3E}">
        <p14:creationId xmlns:p14="http://schemas.microsoft.com/office/powerpoint/2010/main" val="4200080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m 13"/>
          <p:cNvGraphicFramePr>
            <a:graphicFrameLocks/>
          </p:cNvGraphicFramePr>
          <p:nvPr>
            <p:extLst>
              <p:ext uri="{D42A27DB-BD31-4B8C-83A1-F6EECF244321}">
                <p14:modId xmlns:p14="http://schemas.microsoft.com/office/powerpoint/2010/main" val="1740383748"/>
              </p:ext>
            </p:extLst>
          </p:nvPr>
        </p:nvGraphicFramePr>
        <p:xfrm>
          <a:off x="323528" y="2029501"/>
          <a:ext cx="8316416" cy="4539952"/>
        </p:xfrm>
        <a:graphic>
          <a:graphicData uri="http://schemas.openxmlformats.org/drawingml/2006/chart">
            <c:chart xmlns:c="http://schemas.openxmlformats.org/drawingml/2006/chart" xmlns:r="http://schemas.openxmlformats.org/officeDocument/2006/relationships" r:id="rId3"/>
          </a:graphicData>
        </a:graphic>
      </p:graphicFrame>
      <p:sp>
        <p:nvSpPr>
          <p:cNvPr id="4" name="Inhaltsplatzhalter 3"/>
          <p:cNvSpPr>
            <a:spLocks noGrp="1"/>
          </p:cNvSpPr>
          <p:nvPr>
            <p:ph idx="1"/>
          </p:nvPr>
        </p:nvSpPr>
        <p:spPr/>
        <p:txBody>
          <a:bodyPr/>
          <a:lstStyle/>
          <a:p>
            <a:pPr marL="0" indent="0">
              <a:buNone/>
            </a:pPr>
            <a:r>
              <a:rPr lang="de-DE" sz="2400" dirty="0" smtClean="0"/>
              <a:t>Die Mustererkennung muss unterstützt werden – z</a:t>
            </a:r>
            <a:r>
              <a:rPr lang="de-DE" sz="2400" dirty="0" smtClean="0"/>
              <a:t>. B</a:t>
            </a:r>
            <a:r>
              <a:rPr lang="de-DE" sz="2400" dirty="0" smtClean="0"/>
              <a:t>. durch eine grafische Darstellung:</a:t>
            </a:r>
            <a:endParaRPr lang="de-DE" sz="2400" dirty="0"/>
          </a:p>
          <a:p>
            <a:pPr marL="0" indent="0">
              <a:buNone/>
            </a:pPr>
            <a:endParaRPr lang="de-DE" sz="2400" dirty="0" smtClean="0">
              <a:solidFill>
                <a:srgbClr val="213A59"/>
              </a:solidFill>
            </a:endParaRPr>
          </a:p>
          <a:p>
            <a:pPr marL="0" indent="0">
              <a:buNone/>
            </a:pPr>
            <a:endParaRPr lang="de-DE" sz="2400" dirty="0">
              <a:solidFill>
                <a:srgbClr val="213A59"/>
              </a:solidFill>
            </a:endParaRPr>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Aufgabenentwicklung</a:t>
            </a:r>
            <a:endParaRPr lang="de-DE" dirty="0"/>
          </a:p>
        </p:txBody>
      </p:sp>
      <p:grpSp>
        <p:nvGrpSpPr>
          <p:cNvPr id="11" name="Gruppierung 10"/>
          <p:cNvGrpSpPr/>
          <p:nvPr/>
        </p:nvGrpSpPr>
        <p:grpSpPr>
          <a:xfrm>
            <a:off x="5767760" y="1700808"/>
            <a:ext cx="3268736" cy="1250950"/>
            <a:chOff x="5515224" y="4591149"/>
            <a:chExt cx="3268736" cy="1250950"/>
          </a:xfrm>
        </p:grpSpPr>
        <p:sp>
          <p:nvSpPr>
            <p:cNvPr id="12" name="Rechteck 11"/>
            <p:cNvSpPr/>
            <p:nvPr/>
          </p:nvSpPr>
          <p:spPr>
            <a:xfrm>
              <a:off x="5515224" y="4591149"/>
              <a:ext cx="3268736" cy="1250950"/>
            </a:xfrm>
            <a:prstGeom prst="rect">
              <a:avLst/>
            </a:prstGeom>
            <a:solidFill>
              <a:srgbClr val="BBE0E3"/>
            </a:solidFill>
          </p:spPr>
          <p:txBody>
            <a:bodyPr vert="horz" lIns="91440" tIns="45720" rIns="91440" bIns="45720" rtlCol="0">
              <a:normAutofit/>
            </a:bodyPr>
            <a:lstStyle/>
            <a:p>
              <a:pPr marL="342900" indent="-342900">
                <a:spcBef>
                  <a:spcPct val="20000"/>
                </a:spcBef>
                <a:buFont typeface="Arial" pitchFamily="34" charset="0"/>
                <a:buNone/>
              </a:pPr>
              <a:endParaRPr lang="de-DE" sz="1600" b="1" dirty="0">
                <a:solidFill>
                  <a:srgbClr val="213A59"/>
                </a:solidFill>
                <a:latin typeface="Calibri" charset="0"/>
              </a:endParaRPr>
            </a:p>
          </p:txBody>
        </p:sp>
        <p:sp>
          <p:nvSpPr>
            <p:cNvPr id="13" name="Text Box 35"/>
            <p:cNvSpPr txBox="1">
              <a:spLocks noChangeArrowheads="1"/>
            </p:cNvSpPr>
            <p:nvPr/>
          </p:nvSpPr>
          <p:spPr bwMode="auto">
            <a:xfrm>
              <a:off x="5549900" y="4591149"/>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a) a = </a:t>
              </a:r>
              <a:r>
                <a:rPr lang="de-DE" sz="1800" dirty="0" smtClean="0">
                  <a:latin typeface="Calibri" charset="0"/>
                </a:rPr>
                <a:t>2 cm</a:t>
              </a:r>
              <a:r>
                <a:rPr lang="de-DE" sz="1800" dirty="0">
                  <a:latin typeface="Calibri" charset="0"/>
                </a:rPr>
                <a:t>, b = </a:t>
              </a:r>
              <a:r>
                <a:rPr lang="de-DE" sz="1800" dirty="0" smtClean="0">
                  <a:latin typeface="Calibri" charset="0"/>
                </a:rPr>
                <a:t>3 cm</a:t>
              </a:r>
              <a:r>
                <a:rPr lang="de-DE" sz="1800" dirty="0">
                  <a:latin typeface="Calibri" charset="0"/>
                </a:rPr>
                <a:t>, c = </a:t>
              </a:r>
              <a:r>
                <a:rPr lang="de-DE" sz="1800" dirty="0" smtClean="0">
                  <a:latin typeface="Calibri" charset="0"/>
                </a:rPr>
                <a:t>4 cm</a:t>
              </a:r>
              <a:endParaRPr lang="de-DE" sz="1800" dirty="0">
                <a:latin typeface="Calibri" charset="0"/>
              </a:endParaRPr>
            </a:p>
          </p:txBody>
        </p:sp>
        <p:sp>
          <p:nvSpPr>
            <p:cNvPr id="15" name="Text Box 36"/>
            <p:cNvSpPr txBox="1">
              <a:spLocks noChangeArrowheads="1"/>
            </p:cNvSpPr>
            <p:nvPr/>
          </p:nvSpPr>
          <p:spPr bwMode="auto">
            <a:xfrm>
              <a:off x="5549900" y="4872137"/>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b) a = </a:t>
              </a:r>
              <a:r>
                <a:rPr lang="de-DE" sz="1800" dirty="0" smtClean="0">
                  <a:latin typeface="Calibri" charset="0"/>
                </a:rPr>
                <a:t>3 cm</a:t>
              </a:r>
              <a:r>
                <a:rPr lang="de-DE" sz="1800" dirty="0">
                  <a:latin typeface="Calibri" charset="0"/>
                </a:rPr>
                <a:t>, b = </a:t>
              </a:r>
              <a:r>
                <a:rPr lang="de-DE" sz="1800" dirty="0" smtClean="0">
                  <a:latin typeface="Calibri" charset="0"/>
                </a:rPr>
                <a:t>4 cm</a:t>
              </a:r>
              <a:r>
                <a:rPr lang="de-DE" sz="1800" dirty="0">
                  <a:latin typeface="Calibri" charset="0"/>
                </a:rPr>
                <a:t>, c = </a:t>
              </a:r>
              <a:r>
                <a:rPr lang="de-DE" sz="1800" dirty="0" smtClean="0">
                  <a:latin typeface="Calibri" charset="0"/>
                </a:rPr>
                <a:t>5 cm</a:t>
              </a:r>
              <a:endParaRPr lang="de-DE" sz="1800" dirty="0">
                <a:latin typeface="Calibri" charset="0"/>
              </a:endParaRPr>
            </a:p>
          </p:txBody>
        </p:sp>
        <p:sp>
          <p:nvSpPr>
            <p:cNvPr id="16" name="Text Box 37"/>
            <p:cNvSpPr txBox="1">
              <a:spLocks noChangeArrowheads="1"/>
            </p:cNvSpPr>
            <p:nvPr/>
          </p:nvSpPr>
          <p:spPr bwMode="auto">
            <a:xfrm>
              <a:off x="5543600" y="5153124"/>
              <a:ext cx="32403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c) a = </a:t>
              </a:r>
              <a:r>
                <a:rPr lang="de-DE" sz="1800" dirty="0" smtClean="0">
                  <a:latin typeface="Calibri" charset="0"/>
                </a:rPr>
                <a:t>4 cm</a:t>
              </a:r>
              <a:r>
                <a:rPr lang="de-DE" sz="1800" dirty="0">
                  <a:latin typeface="Calibri" charset="0"/>
                </a:rPr>
                <a:t>, b = </a:t>
              </a:r>
              <a:r>
                <a:rPr lang="de-DE" sz="1800" dirty="0" smtClean="0">
                  <a:latin typeface="Calibri" charset="0"/>
                </a:rPr>
                <a:t>5 cm</a:t>
              </a:r>
              <a:r>
                <a:rPr lang="de-DE" sz="1800" dirty="0">
                  <a:latin typeface="Calibri" charset="0"/>
                </a:rPr>
                <a:t>, c = </a:t>
              </a:r>
              <a:r>
                <a:rPr lang="de-DE" sz="1800" dirty="0" smtClean="0">
                  <a:latin typeface="Calibri" charset="0"/>
                </a:rPr>
                <a:t>6 cm</a:t>
              </a:r>
              <a:endParaRPr lang="de-DE" sz="1800" dirty="0">
                <a:latin typeface="Calibri" charset="0"/>
              </a:endParaRPr>
            </a:p>
          </p:txBody>
        </p:sp>
        <p:sp>
          <p:nvSpPr>
            <p:cNvPr id="17" name="Text Box 38"/>
            <p:cNvSpPr txBox="1">
              <a:spLocks noChangeArrowheads="1"/>
            </p:cNvSpPr>
            <p:nvPr/>
          </p:nvSpPr>
          <p:spPr bwMode="auto">
            <a:xfrm>
              <a:off x="5549900" y="5445224"/>
              <a:ext cx="3234060" cy="369332"/>
            </a:xfrm>
            <a:prstGeom prst="rect">
              <a:avLst/>
            </a:prstGeom>
            <a:noFill/>
            <a:ln w="9525">
              <a:noFill/>
              <a:miter lim="800000"/>
              <a:headEnd/>
              <a:tailEnd/>
            </a:ln>
          </p:spPr>
          <p:txBody>
            <a:bodyPr wrap="square">
              <a:spAutoFit/>
            </a:bodyPr>
            <a:lstStyle/>
            <a:p>
              <a:pPr>
                <a:spcBef>
                  <a:spcPct val="50000"/>
                </a:spcBef>
              </a:pPr>
              <a:r>
                <a:rPr lang="de-DE" sz="1800" dirty="0">
                  <a:latin typeface="Calibri" charset="0"/>
                </a:rPr>
                <a:t>d) a = </a:t>
              </a:r>
              <a:r>
                <a:rPr lang="de-DE" sz="1800" dirty="0" smtClean="0">
                  <a:latin typeface="Calibri" charset="0"/>
                </a:rPr>
                <a:t>5 cm</a:t>
              </a:r>
              <a:r>
                <a:rPr lang="de-DE" sz="1800" dirty="0">
                  <a:latin typeface="Calibri" charset="0"/>
                </a:rPr>
                <a:t>, b = </a:t>
              </a:r>
              <a:r>
                <a:rPr lang="de-DE" sz="1800" dirty="0" smtClean="0">
                  <a:latin typeface="Calibri" charset="0"/>
                </a:rPr>
                <a:t>6 cm</a:t>
              </a:r>
              <a:r>
                <a:rPr lang="de-DE" sz="1800" dirty="0">
                  <a:latin typeface="Calibri" charset="0"/>
                </a:rPr>
                <a:t>, c = </a:t>
              </a:r>
              <a:r>
                <a:rPr lang="de-DE" sz="1800" dirty="0" smtClean="0">
                  <a:latin typeface="Calibri" charset="0"/>
                </a:rPr>
                <a:t>7 cm</a:t>
              </a:r>
              <a:endParaRPr lang="de-DE" sz="1800" dirty="0">
                <a:latin typeface="Calibri" charset="0"/>
              </a:endParaRPr>
            </a:p>
          </p:txBody>
        </p:sp>
      </p:grpSp>
    </p:spTree>
    <p:extLst>
      <p:ext uri="{BB962C8B-B14F-4D97-AF65-F5344CB8AC3E}">
        <p14:creationId xmlns:p14="http://schemas.microsoft.com/office/powerpoint/2010/main" val="2100684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buNone/>
            </a:pPr>
            <a:r>
              <a:rPr lang="de-DE" sz="2400" dirty="0" smtClean="0"/>
              <a:t>Welches Muster steckt dahinter?</a:t>
            </a:r>
            <a:endParaRPr lang="de-DE" sz="2400" dirty="0"/>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Aufgabenerprobung</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2497379653"/>
              </p:ext>
            </p:extLst>
          </p:nvPr>
        </p:nvGraphicFramePr>
        <p:xfrm>
          <a:off x="323528" y="1638808"/>
          <a:ext cx="8496944" cy="4958544"/>
        </p:xfrm>
        <a:graphic>
          <a:graphicData uri="http://schemas.openxmlformats.org/drawingml/2006/table">
            <a:tbl>
              <a:tblPr>
                <a:tableStyleId>{5C22544A-7EE6-4342-B048-85BDC9FD1C3A}</a:tableStyleId>
              </a:tblPr>
              <a:tblGrid>
                <a:gridCol w="1062118"/>
                <a:gridCol w="1062118"/>
                <a:gridCol w="1062118"/>
                <a:gridCol w="1062118"/>
                <a:gridCol w="1062118"/>
                <a:gridCol w="1062118"/>
                <a:gridCol w="180020"/>
                <a:gridCol w="1944216"/>
              </a:tblGrid>
              <a:tr h="832312">
                <a:tc>
                  <a:txBody>
                    <a:bodyPr/>
                    <a:lstStyle/>
                    <a:p>
                      <a:pPr algn="ctr" fontAlgn="b"/>
                      <a:r>
                        <a:rPr lang="de-DE" sz="1400" b="0" i="0" u="none" strike="noStrike" dirty="0" smtClean="0">
                          <a:solidFill>
                            <a:srgbClr val="000000"/>
                          </a:solidFill>
                          <a:effectLst/>
                          <a:latin typeface="Calibri"/>
                        </a:rPr>
                        <a:t>a</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b="0" i="0" u="none" strike="noStrike" dirty="0" smtClean="0">
                          <a:solidFill>
                            <a:srgbClr val="000000"/>
                          </a:solidFill>
                          <a:effectLst/>
                          <a:latin typeface="Calibri"/>
                        </a:rPr>
                        <a:t>b</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b="0" i="0" u="none" strike="noStrike" dirty="0" smtClean="0">
                          <a:solidFill>
                            <a:srgbClr val="000000"/>
                          </a:solidFill>
                          <a:effectLst/>
                          <a:latin typeface="Calibri"/>
                        </a:rPr>
                        <a:t>c</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Volumen</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Differenz</a:t>
                      </a:r>
                      <a:endParaRPr lang="de-DE" sz="1400" b="0" i="0" u="none" strike="noStrike" dirty="0">
                        <a:solidFill>
                          <a:srgbClr val="000000"/>
                        </a:solidFill>
                        <a:effectLst/>
                        <a:latin typeface="Calibri"/>
                      </a:endParaRPr>
                    </a:p>
                  </a:txBody>
                  <a:tcPr marL="9352" marR="9352" marT="9352" marB="0" anchor="b"/>
                </a:tc>
                <a:tc gridSpan="2">
                  <a:txBody>
                    <a:bodyPr/>
                    <a:lstStyle/>
                    <a:p>
                      <a:pPr algn="ctr" fontAlgn="b"/>
                      <a:r>
                        <a:rPr lang="de-DE" sz="1400" u="none" strike="noStrike" dirty="0">
                          <a:effectLst/>
                          <a:latin typeface="Calibri" charset="0"/>
                        </a:rPr>
                        <a:t>Differenz der Differenz</a:t>
                      </a:r>
                      <a:endParaRPr lang="de-DE" sz="1400" b="0" i="0" u="none" strike="noStrike" dirty="0">
                        <a:solidFill>
                          <a:srgbClr val="000000"/>
                        </a:solidFill>
                        <a:effectLst/>
                        <a:latin typeface="Calibri"/>
                      </a:endParaRPr>
                    </a:p>
                  </a:txBody>
                  <a:tcPr marL="9352" marR="9352" marT="9352" marB="0" anchor="b"/>
                </a:tc>
                <a:tc hMerge="1">
                  <a:txBody>
                    <a:bodyPr/>
                    <a:lstStyle/>
                    <a:p>
                      <a:endParaRPr lang="de-DE"/>
                    </a:p>
                  </a:txBody>
                  <a:tcPr/>
                </a:tc>
                <a:tc>
                  <a:txBody>
                    <a:bodyPr/>
                    <a:lstStyle/>
                    <a:p>
                      <a:pPr algn="ctr" fontAlgn="b"/>
                      <a:r>
                        <a:rPr lang="de-DE" sz="1400" u="none" strike="noStrike" dirty="0">
                          <a:effectLst/>
                          <a:latin typeface="Calibri" charset="0"/>
                        </a:rPr>
                        <a:t>Differenz der Differenz der Differenz</a:t>
                      </a:r>
                      <a:endParaRPr lang="de-DE" sz="1400" b="0" i="0" u="none" strike="noStrike" dirty="0">
                        <a:solidFill>
                          <a:srgbClr val="000000"/>
                        </a:solidFill>
                        <a:effectLst/>
                        <a:latin typeface="Calibri"/>
                      </a:endParaRPr>
                    </a:p>
                  </a:txBody>
                  <a:tcPr marL="9352" marR="9352" marT="9352" marB="0" anchor="b"/>
                </a:tc>
              </a:tr>
              <a:tr h="247808">
                <a:tc>
                  <a:txBody>
                    <a:bodyPr/>
                    <a:lstStyle/>
                    <a:p>
                      <a:pPr algn="ctr" fontAlgn="b"/>
                      <a:r>
                        <a:rPr lang="de-DE" sz="1400" u="none" strike="noStrike" dirty="0">
                          <a:effectLst/>
                          <a:latin typeface="Calibri" charset="0"/>
                        </a:rPr>
                        <a:t>2</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24</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3</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5</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30</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5</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120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90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36</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5</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7</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210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126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42</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7</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8</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336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168</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48</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7</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8</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9</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504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216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54</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8</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9</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720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270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60</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9</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11</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990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330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66</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r>
                        <a:rPr lang="de-DE" sz="1400" u="none" strike="noStrike" dirty="0">
                          <a:effectLst/>
                          <a:latin typeface="Calibri" charset="0"/>
                        </a:rPr>
                        <a:t>6</a:t>
                      </a:r>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10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11</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12</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1320</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396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72</a:t>
                      </a:r>
                      <a:endParaRPr lang="de-DE" sz="1400" b="0" i="0" u="none" strike="noStrike" dirty="0">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endParaRPr lang="de-DE" sz="1400" b="0" i="0" u="none" strike="noStrike">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11</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12</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13</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1716</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468</a:t>
                      </a:r>
                      <a:endParaRPr lang="de-DE" sz="1400" b="0" i="0" u="none" strike="noStrike" dirty="0">
                        <a:solidFill>
                          <a:srgbClr val="000000"/>
                        </a:solidFill>
                        <a:effectLst/>
                        <a:latin typeface="Calibri"/>
                      </a:endParaRPr>
                    </a:p>
                  </a:txBody>
                  <a:tcPr marL="9352" marR="9352" marT="9352" marB="0" anchor="b"/>
                </a:tc>
                <a:tc>
                  <a:txBody>
                    <a:bodyPr/>
                    <a:lstStyle/>
                    <a:p>
                      <a:pPr algn="ctr" fontAlgn="b"/>
                      <a:endParaRPr lang="de-DE" sz="1400" b="0" i="0" u="none" strike="noStrike">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endParaRPr lang="de-DE" sz="1400" b="0" i="0" u="none" strike="noStrike" dirty="0">
                        <a:solidFill>
                          <a:srgbClr val="000000"/>
                        </a:solidFill>
                        <a:effectLst/>
                        <a:latin typeface="Calibri"/>
                      </a:endParaRPr>
                    </a:p>
                  </a:txBody>
                  <a:tcPr marL="9352" marR="9352" marT="9352" marB="0" anchor="b"/>
                </a:tc>
              </a:tr>
              <a:tr h="187036">
                <a:tc>
                  <a:txBody>
                    <a:bodyPr/>
                    <a:lstStyle/>
                    <a:p>
                      <a:pPr algn="ctr" fontAlgn="b"/>
                      <a:r>
                        <a:rPr lang="de-DE" sz="1400" u="none" strike="noStrike" dirty="0">
                          <a:effectLst/>
                          <a:latin typeface="Calibri" charset="0"/>
                        </a:rPr>
                        <a:t>12</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13</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14</a:t>
                      </a:r>
                      <a:endParaRPr lang="de-DE" sz="1400" b="0" i="0" u="none" strike="noStrike" dirty="0">
                        <a:solidFill>
                          <a:srgbClr val="000000"/>
                        </a:solidFill>
                        <a:effectLst/>
                        <a:latin typeface="Calibri"/>
                      </a:endParaRPr>
                    </a:p>
                  </a:txBody>
                  <a:tcPr marL="9352" marR="9352" marT="9352" marB="0" anchor="b"/>
                </a:tc>
                <a:tc>
                  <a:txBody>
                    <a:bodyPr/>
                    <a:lstStyle/>
                    <a:p>
                      <a:pPr algn="ctr" fontAlgn="b"/>
                      <a:r>
                        <a:rPr lang="de-DE" sz="1400" u="none" strike="noStrike" dirty="0">
                          <a:effectLst/>
                          <a:latin typeface="Calibri" charset="0"/>
                        </a:rPr>
                        <a:t>2184</a:t>
                      </a:r>
                      <a:endParaRPr lang="de-DE" sz="1400" b="0" i="0" u="none" strike="noStrike" dirty="0">
                        <a:solidFill>
                          <a:srgbClr val="000000"/>
                        </a:solidFill>
                        <a:effectLst/>
                        <a:latin typeface="Calibri"/>
                      </a:endParaRPr>
                    </a:p>
                  </a:txBody>
                  <a:tcPr marL="9352" marR="9352" marT="9352" marB="0" anchor="b"/>
                </a:tc>
                <a:tc>
                  <a:txBody>
                    <a:bodyPr/>
                    <a:lstStyle/>
                    <a:p>
                      <a:pPr algn="ctr" fontAlgn="b"/>
                      <a:endParaRPr lang="de-DE" sz="1400" b="0" i="0" u="none" strike="noStrike">
                        <a:solidFill>
                          <a:srgbClr val="000000"/>
                        </a:solidFill>
                        <a:effectLst/>
                        <a:latin typeface="Calibri"/>
                      </a:endParaRPr>
                    </a:p>
                  </a:txBody>
                  <a:tcPr marL="9352" marR="9352" marT="9352" marB="0" anchor="b"/>
                </a:tc>
                <a:tc>
                  <a:txBody>
                    <a:bodyPr/>
                    <a:lstStyle/>
                    <a:p>
                      <a:pPr algn="ctr" fontAlgn="b"/>
                      <a:endParaRPr lang="de-DE" sz="1400" b="0" i="0" u="none" strike="noStrike">
                        <a:solidFill>
                          <a:srgbClr val="000000"/>
                        </a:solidFill>
                        <a:effectLst/>
                        <a:latin typeface="Calibri"/>
                      </a:endParaRPr>
                    </a:p>
                  </a:txBody>
                  <a:tcPr marL="9352" marR="9352" marT="9352" marB="0" anchor="b"/>
                </a:tc>
                <a:tc>
                  <a:txBody>
                    <a:bodyPr/>
                    <a:lstStyle/>
                    <a:p>
                      <a:endParaRPr lang="de-DE" sz="2400" dirty="0">
                        <a:latin typeface="Calibri" charset="0"/>
                      </a:endParaRPr>
                    </a:p>
                  </a:txBody>
                  <a:tcPr marL="9352" marR="9352" marT="9352" marB="0" anchor="b"/>
                </a:tc>
                <a:tc>
                  <a:txBody>
                    <a:bodyPr/>
                    <a:lstStyle/>
                    <a:p>
                      <a:pPr algn="ctr" fontAlgn="b"/>
                      <a:endParaRPr lang="de-DE" sz="1400" b="0" i="0" u="none" strike="noStrike" dirty="0">
                        <a:solidFill>
                          <a:srgbClr val="000000"/>
                        </a:solidFill>
                        <a:effectLst/>
                        <a:latin typeface="Calibri"/>
                      </a:endParaRPr>
                    </a:p>
                  </a:txBody>
                  <a:tcPr marL="9352" marR="9352" marT="9352" marB="0" anchor="b"/>
                </a:tc>
              </a:tr>
            </a:tbl>
          </a:graphicData>
        </a:graphic>
      </p:graphicFrame>
    </p:spTree>
    <p:extLst>
      <p:ext uri="{BB962C8B-B14F-4D97-AF65-F5344CB8AC3E}">
        <p14:creationId xmlns:p14="http://schemas.microsoft.com/office/powerpoint/2010/main" val="1063592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2"/>
          <p:cNvSpPr txBox="1">
            <a:spLocks/>
          </p:cNvSpPr>
          <p:nvPr/>
        </p:nvSpPr>
        <p:spPr bwMode="auto">
          <a:xfrm>
            <a:off x="-180528" y="908720"/>
            <a:ext cx="9505056" cy="4337061"/>
          </a:xfrm>
          <a:prstGeom prst="rect">
            <a:avLst/>
          </a:prstGeom>
          <a:solidFill>
            <a:srgbClr val="327A86">
              <a:alpha val="15000"/>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2" name="Inhaltsplatzhalter 1"/>
          <p:cNvSpPr>
            <a:spLocks noGrp="1"/>
          </p:cNvSpPr>
          <p:nvPr>
            <p:ph idx="1"/>
          </p:nvPr>
        </p:nvSpPr>
        <p:spPr/>
        <p:txBody>
          <a:bodyPr/>
          <a:lstStyle/>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Stellen Sie sich gegenseitig Ihre Aufgaben </a:t>
            </a:r>
            <a:r>
              <a:rPr lang="de-DE" sz="2400" b="1" dirty="0" smtClean="0">
                <a:solidFill>
                  <a:schemeClr val="tx2">
                    <a:lumMod val="60000"/>
                    <a:lumOff val="40000"/>
                  </a:schemeClr>
                </a:solidFill>
                <a:latin typeface="Calibri" pitchFamily="34" charset="0"/>
              </a:rPr>
              <a:t>vor.</a:t>
            </a:r>
            <a:r>
              <a:rPr lang="de-DE" sz="2400" b="1" dirty="0">
                <a:solidFill>
                  <a:srgbClr val="0070C0"/>
                </a:solidFill>
                <a:latin typeface="Calibri" pitchFamily="34" charset="0"/>
              </a:rPr>
              <a:t/>
            </a:r>
            <a:br>
              <a:rPr lang="de-DE" sz="2400" b="1" dirty="0">
                <a:solidFill>
                  <a:srgbClr val="0070C0"/>
                </a:solidFill>
                <a:latin typeface="Calibri" pitchFamily="34" charset="0"/>
              </a:rPr>
            </a:br>
            <a:r>
              <a:rPr lang="de-DE" sz="2400" dirty="0">
                <a:latin typeface="Calibri" pitchFamily="34" charset="0"/>
              </a:rPr>
              <a:t>Bewerten Sie diese hinsichtlich der im ersten Teil der Fortbildung aufgestellten Kriterien für produktive Aufgaben</a:t>
            </a:r>
          </a:p>
          <a:p>
            <a:pPr marL="609600" indent="-609600">
              <a:lnSpc>
                <a:spcPct val="90000"/>
              </a:lnSpc>
              <a:buFont typeface="+mj-lt"/>
              <a:buAutoNum type="romanUcPeriod"/>
            </a:pPr>
            <a:endParaRPr lang="de-DE" sz="2400" b="1" dirty="0">
              <a:solidFill>
                <a:schemeClr val="tx2">
                  <a:lumMod val="60000"/>
                  <a:lumOff val="40000"/>
                </a:schemeClr>
              </a:solidFill>
              <a:latin typeface="Calibri" pitchFamily="34" charset="0"/>
            </a:endParaRPr>
          </a:p>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Kurze Vorstellung der Ergebnisse im </a:t>
            </a:r>
            <a:r>
              <a:rPr lang="de-DE" sz="2400" b="1" dirty="0" smtClean="0">
                <a:solidFill>
                  <a:schemeClr val="tx2">
                    <a:lumMod val="60000"/>
                    <a:lumOff val="40000"/>
                  </a:schemeClr>
                </a:solidFill>
                <a:latin typeface="Calibri" pitchFamily="34" charset="0"/>
              </a:rPr>
              <a:t>Plenum.</a:t>
            </a:r>
            <a:r>
              <a:rPr lang="de-DE" sz="2400" b="1" dirty="0">
                <a:solidFill>
                  <a:srgbClr val="0070C0"/>
                </a:solidFill>
                <a:latin typeface="Calibri" pitchFamily="34" charset="0"/>
              </a:rPr>
              <a:t/>
            </a:r>
            <a:br>
              <a:rPr lang="de-DE" sz="2400" b="1" dirty="0">
                <a:solidFill>
                  <a:srgbClr val="0070C0"/>
                </a:solidFill>
                <a:latin typeface="Calibri" pitchFamily="34" charset="0"/>
              </a:rPr>
            </a:br>
            <a:r>
              <a:rPr lang="de-DE" sz="2400" dirty="0">
                <a:latin typeface="Calibri" pitchFamily="34" charset="0"/>
              </a:rPr>
              <a:t>Welche Aufgaben entsprechen (theoretisch) besonders den Kriterien? Weshalb?</a:t>
            </a:r>
            <a:br>
              <a:rPr lang="de-DE" sz="2400" dirty="0">
                <a:latin typeface="Calibri" pitchFamily="34" charset="0"/>
              </a:rPr>
            </a:br>
            <a:r>
              <a:rPr lang="de-DE" sz="2400" dirty="0">
                <a:latin typeface="Calibri" pitchFamily="34" charset="0"/>
              </a:rPr>
              <a:t>Was könnte noch weiter optimiert werden?</a:t>
            </a:r>
            <a:br>
              <a:rPr lang="de-DE" sz="2400" dirty="0">
                <a:latin typeface="Calibri" pitchFamily="34" charset="0"/>
              </a:rPr>
            </a:br>
            <a:endParaRPr lang="de-DE" sz="2400" dirty="0">
              <a:latin typeface="Calibri" pitchFamily="34" charset="0"/>
            </a:endParaRPr>
          </a:p>
        </p:txBody>
      </p:sp>
      <p:sp>
        <p:nvSpPr>
          <p:cNvPr id="3" name="Titel 2"/>
          <p:cNvSpPr>
            <a:spLocks noGrp="1"/>
          </p:cNvSpPr>
          <p:nvPr>
            <p:ph type="title"/>
          </p:nvPr>
        </p:nvSpPr>
        <p:spPr/>
        <p:txBody>
          <a:bodyPr>
            <a:normAutofit fontScale="90000"/>
          </a:bodyPr>
          <a:lstStyle/>
          <a:p>
            <a:r>
              <a:rPr lang="de-DE" dirty="0" smtClean="0"/>
              <a:t>Arbeitsauftrag</a:t>
            </a:r>
            <a:endParaRPr lang="de-DE" dirty="0"/>
          </a:p>
        </p:txBody>
      </p:sp>
      <p:sp>
        <p:nvSpPr>
          <p:cNvPr id="5" name="Textplatzhalter 3"/>
          <p:cNvSpPr txBox="1">
            <a:spLocks/>
          </p:cNvSpPr>
          <p:nvPr/>
        </p:nvSpPr>
        <p:spPr>
          <a:xfrm>
            <a:off x="683568" y="1772816"/>
            <a:ext cx="7056784" cy="4681066"/>
          </a:xfrm>
          <a:prstGeom prst="rect">
            <a:avLst/>
          </a:prstGeom>
        </p:spPr>
        <p:txBody>
          <a:bodyPr>
            <a:normAutofit/>
          </a:bodyPr>
          <a:lst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pPr marL="609600" indent="-609600">
              <a:lnSpc>
                <a:spcPct val="90000"/>
              </a:lnSpc>
              <a:buFont typeface="+mj-lt"/>
              <a:buAutoNum type="romanUcPeriod"/>
            </a:pPr>
            <a:endParaRPr lang="de-DE" kern="0" dirty="0" smtClean="0">
              <a:solidFill>
                <a:srgbClr val="213A59"/>
              </a:solidFill>
              <a:latin typeface="Calibri" pitchFamily="34" charset="0"/>
            </a:endParaRPr>
          </a:p>
        </p:txBody>
      </p:sp>
      <p:grpSp>
        <p:nvGrpSpPr>
          <p:cNvPr id="7" name="Group 29"/>
          <p:cNvGrpSpPr>
            <a:grpSpLocks/>
          </p:cNvGrpSpPr>
          <p:nvPr/>
        </p:nvGrpSpPr>
        <p:grpSpPr bwMode="auto">
          <a:xfrm>
            <a:off x="8392997" y="4209268"/>
            <a:ext cx="482029" cy="1036513"/>
            <a:chOff x="1521" y="6244"/>
            <a:chExt cx="138" cy="293"/>
          </a:xfrm>
          <a:effectLst/>
        </p:grpSpPr>
        <p:sp>
          <p:nvSpPr>
            <p:cNvPr id="8"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9"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0" name="Group 29"/>
          <p:cNvGrpSpPr>
            <a:grpSpLocks/>
          </p:cNvGrpSpPr>
          <p:nvPr/>
        </p:nvGrpSpPr>
        <p:grpSpPr bwMode="auto">
          <a:xfrm>
            <a:off x="7830795" y="4359956"/>
            <a:ext cx="482029" cy="1036513"/>
            <a:chOff x="1521" y="6244"/>
            <a:chExt cx="138" cy="293"/>
          </a:xfrm>
          <a:effectLst/>
        </p:grpSpPr>
        <p:sp>
          <p:nvSpPr>
            <p:cNvPr id="11"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12"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3" name="Group 29"/>
          <p:cNvGrpSpPr>
            <a:grpSpLocks/>
          </p:cNvGrpSpPr>
          <p:nvPr/>
        </p:nvGrpSpPr>
        <p:grpSpPr bwMode="auto">
          <a:xfrm>
            <a:off x="8089686" y="4727524"/>
            <a:ext cx="482029" cy="1036513"/>
            <a:chOff x="1521" y="6244"/>
            <a:chExt cx="138" cy="293"/>
          </a:xfrm>
          <a:effectLst/>
        </p:grpSpPr>
        <p:sp>
          <p:nvSpPr>
            <p:cNvPr id="14"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15"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sp>
        <p:nvSpPr>
          <p:cNvPr id="16" name="Text Box 41"/>
          <p:cNvSpPr txBox="1">
            <a:spLocks noChangeArrowheads="1"/>
          </p:cNvSpPr>
          <p:nvPr/>
        </p:nvSpPr>
        <p:spPr bwMode="auto">
          <a:xfrm>
            <a:off x="7272213" y="3748970"/>
            <a:ext cx="1692275" cy="400110"/>
          </a:xfrm>
          <a:prstGeom prst="rect">
            <a:avLst/>
          </a:prstGeom>
          <a:solidFill>
            <a:schemeClr val="bg1">
              <a:lumMod val="85000"/>
            </a:schemeClr>
          </a:solidFill>
          <a:ln w="9525">
            <a:noFill/>
            <a:miter lim="800000"/>
            <a:headEnd/>
            <a:tailEnd/>
          </a:ln>
          <a:effectLst>
            <a:outerShdw blurRad="50800" dist="38100" dir="18900000" algn="bl" rotWithShape="0">
              <a:prstClr val="black">
                <a:alpha val="40000"/>
              </a:prstClr>
            </a:outerShdw>
          </a:effectLst>
        </p:spPr>
        <p:txBody>
          <a:bodyPr>
            <a:spAutoFit/>
          </a:bodyPr>
          <a:lstStyle/>
          <a:p>
            <a:pPr algn="ctr">
              <a:spcBef>
                <a:spcPct val="50000"/>
              </a:spcBef>
            </a:pPr>
            <a:r>
              <a:rPr lang="de-DE" sz="2000" b="1" dirty="0" smtClean="0">
                <a:latin typeface="Calibri" charset="0"/>
              </a:rPr>
              <a:t>Kleingruppe</a:t>
            </a:r>
            <a:endParaRPr lang="de-DE" sz="2000" b="1" dirty="0">
              <a:latin typeface="Calibri" charset="0"/>
            </a:endParaRPr>
          </a:p>
        </p:txBody>
      </p:sp>
    </p:spTree>
    <p:extLst>
      <p:ext uri="{BB962C8B-B14F-4D97-AF65-F5344CB8AC3E}">
        <p14:creationId xmlns:p14="http://schemas.microsoft.com/office/powerpoint/2010/main" val="3007708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Erinnerung: Prüfkriterien für produktive Aufgaben</a:t>
            </a:r>
            <a:endParaRPr lang="de-DE" dirty="0"/>
          </a:p>
        </p:txBody>
      </p:sp>
      <p:grpSp>
        <p:nvGrpSpPr>
          <p:cNvPr id="5" name="Group 13"/>
          <p:cNvGrpSpPr>
            <a:grpSpLocks/>
          </p:cNvGrpSpPr>
          <p:nvPr/>
        </p:nvGrpSpPr>
        <p:grpSpPr bwMode="auto">
          <a:xfrm>
            <a:off x="543744" y="1772816"/>
            <a:ext cx="3521075" cy="1755775"/>
            <a:chOff x="390" y="618"/>
            <a:chExt cx="2218" cy="1106"/>
          </a:xfrm>
        </p:grpSpPr>
        <p:sp>
          <p:nvSpPr>
            <p:cNvPr id="6" name="Text Box 4"/>
            <p:cNvSpPr txBox="1">
              <a:spLocks noChangeArrowheads="1"/>
            </p:cNvSpPr>
            <p:nvPr/>
          </p:nvSpPr>
          <p:spPr bwMode="auto">
            <a:xfrm>
              <a:off x="748" y="618"/>
              <a:ext cx="1452" cy="291"/>
            </a:xfrm>
            <a:prstGeom prst="rect">
              <a:avLst/>
            </a:prstGeom>
            <a:noFill/>
            <a:ln w="9525">
              <a:noFill/>
              <a:miter lim="800000"/>
              <a:headEnd/>
              <a:tailEnd/>
            </a:ln>
          </p:spPr>
          <p:txBody>
            <a:bodyPr>
              <a:spAutoFit/>
            </a:bodyPr>
            <a:lstStyle/>
            <a:p>
              <a:pPr algn="ctr">
                <a:spcBef>
                  <a:spcPct val="50000"/>
                </a:spcBef>
              </a:pPr>
              <a:r>
                <a:rPr lang="de-DE" b="1" dirty="0">
                  <a:latin typeface="Calibri" pitchFamily="34" charset="0"/>
                </a:rPr>
                <a:t>sinnstiftend</a:t>
              </a:r>
            </a:p>
          </p:txBody>
        </p:sp>
        <p:sp>
          <p:nvSpPr>
            <p:cNvPr id="7" name="Text Box 8"/>
            <p:cNvSpPr txBox="1">
              <a:spLocks noChangeArrowheads="1"/>
            </p:cNvSpPr>
            <p:nvPr/>
          </p:nvSpPr>
          <p:spPr bwMode="auto">
            <a:xfrm>
              <a:off x="390" y="890"/>
              <a:ext cx="2218" cy="834"/>
            </a:xfrm>
            <a:prstGeom prst="rect">
              <a:avLst/>
            </a:prstGeom>
            <a:noFill/>
            <a:ln w="9525">
              <a:noFill/>
              <a:miter lim="800000"/>
              <a:headEnd/>
              <a:tailEnd/>
            </a:ln>
          </p:spPr>
          <p:txBody>
            <a:bodyPr>
              <a:spAutoFit/>
            </a:bodyPr>
            <a:lstStyle/>
            <a:p>
              <a:pPr algn="ctr">
                <a:spcBef>
                  <a:spcPct val="50000"/>
                </a:spcBef>
              </a:pPr>
              <a:r>
                <a:rPr lang="de-DE" sz="2000" dirty="0">
                  <a:latin typeface="Calibri" pitchFamily="34" charset="0"/>
                </a:rPr>
                <a:t>Den Sinn der Übung transparent machen:</a:t>
              </a:r>
              <a:br>
                <a:rPr lang="de-DE" sz="2000" dirty="0">
                  <a:latin typeface="Calibri" pitchFamily="34" charset="0"/>
                </a:rPr>
              </a:br>
              <a:r>
                <a:rPr lang="de-DE" sz="2000" dirty="0">
                  <a:latin typeface="Calibri" pitchFamily="34" charset="0"/>
                </a:rPr>
                <a:t>„Was kann man durch diese Übung besser verstehen?“</a:t>
              </a:r>
            </a:p>
          </p:txBody>
        </p:sp>
      </p:grpSp>
      <p:grpSp>
        <p:nvGrpSpPr>
          <p:cNvPr id="8" name="Group 14"/>
          <p:cNvGrpSpPr>
            <a:grpSpLocks/>
          </p:cNvGrpSpPr>
          <p:nvPr/>
        </p:nvGrpSpPr>
        <p:grpSpPr bwMode="auto">
          <a:xfrm>
            <a:off x="4860727" y="1772816"/>
            <a:ext cx="3621087" cy="1755775"/>
            <a:chOff x="3107" y="624"/>
            <a:chExt cx="2281" cy="1106"/>
          </a:xfrm>
        </p:grpSpPr>
        <p:sp>
          <p:nvSpPr>
            <p:cNvPr id="9" name="Text Box 5"/>
            <p:cNvSpPr txBox="1">
              <a:spLocks noChangeArrowheads="1"/>
            </p:cNvSpPr>
            <p:nvPr/>
          </p:nvSpPr>
          <p:spPr bwMode="auto">
            <a:xfrm>
              <a:off x="3107" y="624"/>
              <a:ext cx="2281" cy="291"/>
            </a:xfrm>
            <a:prstGeom prst="rect">
              <a:avLst/>
            </a:prstGeom>
            <a:noFill/>
            <a:ln w="9525">
              <a:noFill/>
              <a:miter lim="800000"/>
              <a:headEnd/>
              <a:tailEnd/>
            </a:ln>
          </p:spPr>
          <p:txBody>
            <a:bodyPr>
              <a:spAutoFit/>
            </a:bodyPr>
            <a:lstStyle/>
            <a:p>
              <a:pPr algn="ctr">
                <a:spcBef>
                  <a:spcPct val="50000"/>
                </a:spcBef>
              </a:pPr>
              <a:r>
                <a:rPr lang="de-DE" b="1">
                  <a:latin typeface="Calibri" pitchFamily="34" charset="0"/>
                </a:rPr>
                <a:t>entdeckungsoffen</a:t>
              </a:r>
            </a:p>
          </p:txBody>
        </p:sp>
        <p:sp>
          <p:nvSpPr>
            <p:cNvPr id="10" name="Text Box 9"/>
            <p:cNvSpPr txBox="1">
              <a:spLocks noChangeArrowheads="1"/>
            </p:cNvSpPr>
            <p:nvPr/>
          </p:nvSpPr>
          <p:spPr bwMode="auto">
            <a:xfrm>
              <a:off x="3107" y="896"/>
              <a:ext cx="2268" cy="834"/>
            </a:xfrm>
            <a:prstGeom prst="rect">
              <a:avLst/>
            </a:prstGeom>
            <a:noFill/>
            <a:ln w="9525">
              <a:noFill/>
              <a:miter lim="800000"/>
              <a:headEnd/>
              <a:tailEnd/>
            </a:ln>
          </p:spPr>
          <p:txBody>
            <a:bodyPr>
              <a:spAutoFit/>
            </a:bodyPr>
            <a:lstStyle/>
            <a:p>
              <a:pPr algn="ctr">
                <a:spcBef>
                  <a:spcPct val="50000"/>
                </a:spcBef>
              </a:pPr>
              <a:r>
                <a:rPr lang="de-DE" sz="2000" dirty="0">
                  <a:latin typeface="Calibri" pitchFamily="34" charset="0"/>
                </a:rPr>
                <a:t>Eigene Wege gehen, mathematisch tätig sein, Entdeckungen machen (d</a:t>
              </a:r>
              <a:r>
                <a:rPr lang="de-DE" sz="2000" dirty="0" smtClean="0">
                  <a:latin typeface="Calibri" pitchFamily="34" charset="0"/>
                </a:rPr>
                <a:t>. h</a:t>
              </a:r>
              <a:r>
                <a:rPr lang="de-DE" sz="2000" dirty="0">
                  <a:latin typeface="Calibri" pitchFamily="34" charset="0"/>
                </a:rPr>
                <a:t>. keine eng geführte Abarbeitung).</a:t>
              </a:r>
            </a:p>
          </p:txBody>
        </p:sp>
      </p:grpSp>
      <p:grpSp>
        <p:nvGrpSpPr>
          <p:cNvPr id="11" name="Group 15"/>
          <p:cNvGrpSpPr>
            <a:grpSpLocks/>
          </p:cNvGrpSpPr>
          <p:nvPr/>
        </p:nvGrpSpPr>
        <p:grpSpPr bwMode="auto">
          <a:xfrm>
            <a:off x="4644827" y="3843546"/>
            <a:ext cx="4100512" cy="1776412"/>
            <a:chOff x="2971" y="2795"/>
            <a:chExt cx="2583" cy="1119"/>
          </a:xfrm>
        </p:grpSpPr>
        <p:sp>
          <p:nvSpPr>
            <p:cNvPr id="12" name="Text Box 6"/>
            <p:cNvSpPr txBox="1">
              <a:spLocks noChangeArrowheads="1"/>
            </p:cNvSpPr>
            <p:nvPr/>
          </p:nvSpPr>
          <p:spPr bwMode="auto">
            <a:xfrm>
              <a:off x="2971" y="2795"/>
              <a:ext cx="2583" cy="291"/>
            </a:xfrm>
            <a:prstGeom prst="rect">
              <a:avLst/>
            </a:prstGeom>
            <a:noFill/>
            <a:ln w="9525">
              <a:noFill/>
              <a:miter lim="800000"/>
              <a:headEnd/>
              <a:tailEnd/>
            </a:ln>
          </p:spPr>
          <p:txBody>
            <a:bodyPr>
              <a:spAutoFit/>
            </a:bodyPr>
            <a:lstStyle/>
            <a:p>
              <a:pPr algn="ctr">
                <a:spcBef>
                  <a:spcPct val="50000"/>
                </a:spcBef>
              </a:pPr>
              <a:r>
                <a:rPr lang="de-DE" b="1">
                  <a:latin typeface="Calibri" pitchFamily="34" charset="0"/>
                </a:rPr>
                <a:t>selbstdifferenzierend</a:t>
              </a:r>
            </a:p>
          </p:txBody>
        </p:sp>
        <p:sp>
          <p:nvSpPr>
            <p:cNvPr id="13" name="Text Box 10"/>
            <p:cNvSpPr txBox="1">
              <a:spLocks noChangeArrowheads="1"/>
            </p:cNvSpPr>
            <p:nvPr/>
          </p:nvSpPr>
          <p:spPr bwMode="auto">
            <a:xfrm>
              <a:off x="3072" y="3080"/>
              <a:ext cx="2369" cy="834"/>
            </a:xfrm>
            <a:prstGeom prst="rect">
              <a:avLst/>
            </a:prstGeom>
            <a:noFill/>
            <a:ln w="9525">
              <a:noFill/>
              <a:miter lim="800000"/>
              <a:headEnd/>
              <a:tailEnd/>
            </a:ln>
          </p:spPr>
          <p:txBody>
            <a:bodyPr>
              <a:spAutoFit/>
            </a:bodyPr>
            <a:lstStyle/>
            <a:p>
              <a:pPr algn="ctr">
                <a:spcBef>
                  <a:spcPct val="50000"/>
                </a:spcBef>
              </a:pPr>
              <a:r>
                <a:rPr lang="de-DE" sz="2000" dirty="0">
                  <a:latin typeface="Calibri" pitchFamily="34" charset="0"/>
                </a:rPr>
                <a:t>Aufgabenstellung muss ermöglichen, dass </a:t>
              </a:r>
              <a:r>
                <a:rPr lang="de-DE" sz="2000" dirty="0" err="1" smtClean="0">
                  <a:latin typeface="Calibri" pitchFamily="34" charset="0"/>
                </a:rPr>
                <a:t>SchülerInnen</a:t>
              </a:r>
              <a:r>
                <a:rPr lang="de-DE" sz="2000" dirty="0" smtClean="0">
                  <a:latin typeface="Calibri" pitchFamily="34" charset="0"/>
                </a:rPr>
                <a:t> </a:t>
              </a:r>
              <a:r>
                <a:rPr lang="de-DE" sz="2000" dirty="0">
                  <a:latin typeface="Calibri" pitchFamily="34" charset="0"/>
                </a:rPr>
                <a:t>auf ihrem jeweiligen Niveau arbeiten können.</a:t>
              </a:r>
            </a:p>
          </p:txBody>
        </p:sp>
      </p:grpSp>
      <p:grpSp>
        <p:nvGrpSpPr>
          <p:cNvPr id="14" name="Group 16"/>
          <p:cNvGrpSpPr>
            <a:grpSpLocks/>
          </p:cNvGrpSpPr>
          <p:nvPr/>
        </p:nvGrpSpPr>
        <p:grpSpPr bwMode="auto">
          <a:xfrm>
            <a:off x="539552" y="3837196"/>
            <a:ext cx="3521075" cy="1482726"/>
            <a:chOff x="385" y="2786"/>
            <a:chExt cx="2218" cy="934"/>
          </a:xfrm>
        </p:grpSpPr>
        <p:sp>
          <p:nvSpPr>
            <p:cNvPr id="15" name="Text Box 7"/>
            <p:cNvSpPr txBox="1">
              <a:spLocks noChangeArrowheads="1"/>
            </p:cNvSpPr>
            <p:nvPr/>
          </p:nvSpPr>
          <p:spPr bwMode="auto">
            <a:xfrm>
              <a:off x="657" y="2786"/>
              <a:ext cx="1659" cy="291"/>
            </a:xfrm>
            <a:prstGeom prst="rect">
              <a:avLst/>
            </a:prstGeom>
            <a:noFill/>
            <a:ln w="9525">
              <a:noFill/>
              <a:miter lim="800000"/>
              <a:headEnd/>
              <a:tailEnd/>
            </a:ln>
          </p:spPr>
          <p:txBody>
            <a:bodyPr>
              <a:spAutoFit/>
            </a:bodyPr>
            <a:lstStyle/>
            <a:p>
              <a:pPr algn="ctr">
                <a:spcBef>
                  <a:spcPct val="50000"/>
                </a:spcBef>
              </a:pPr>
              <a:r>
                <a:rPr lang="de-DE" b="1">
                  <a:latin typeface="Calibri" pitchFamily="34" charset="0"/>
                </a:rPr>
                <a:t>reflexiv</a:t>
              </a:r>
            </a:p>
          </p:txBody>
        </p:sp>
        <p:sp>
          <p:nvSpPr>
            <p:cNvPr id="16" name="Text Box 11"/>
            <p:cNvSpPr txBox="1">
              <a:spLocks noChangeArrowheads="1"/>
            </p:cNvSpPr>
            <p:nvPr/>
          </p:nvSpPr>
          <p:spPr bwMode="auto">
            <a:xfrm>
              <a:off x="385" y="3080"/>
              <a:ext cx="2218" cy="640"/>
            </a:xfrm>
            <a:prstGeom prst="rect">
              <a:avLst/>
            </a:prstGeom>
            <a:noFill/>
            <a:ln w="9525">
              <a:noFill/>
              <a:miter lim="800000"/>
              <a:headEnd/>
              <a:tailEnd/>
            </a:ln>
          </p:spPr>
          <p:txBody>
            <a:bodyPr>
              <a:spAutoFit/>
            </a:bodyPr>
            <a:lstStyle/>
            <a:p>
              <a:pPr algn="ctr">
                <a:spcBef>
                  <a:spcPct val="50000"/>
                </a:spcBef>
              </a:pPr>
              <a:r>
                <a:rPr lang="de-DE" sz="2000" dirty="0">
                  <a:latin typeface="Calibri" pitchFamily="34" charset="0"/>
                </a:rPr>
                <a:t>Anregung zum Nachdenken über den Übungsgegenstand bzw. die Tätigkeit.</a:t>
              </a:r>
            </a:p>
          </p:txBody>
        </p:sp>
      </p:grpSp>
      <p:sp>
        <p:nvSpPr>
          <p:cNvPr id="17" name="Textfeld 16"/>
          <p:cNvSpPr txBox="1"/>
          <p:nvPr/>
        </p:nvSpPr>
        <p:spPr>
          <a:xfrm>
            <a:off x="539552" y="5795972"/>
            <a:ext cx="7992888" cy="369332"/>
          </a:xfrm>
          <a:prstGeom prst="rect">
            <a:avLst/>
          </a:prstGeom>
          <a:noFill/>
        </p:spPr>
        <p:txBody>
          <a:bodyPr wrap="square" rtlCol="0">
            <a:spAutoFit/>
          </a:bodyPr>
          <a:lstStyle/>
          <a:p>
            <a:r>
              <a:rPr lang="de-DE" sz="1800" b="1" dirty="0" smtClean="0">
                <a:latin typeface="Calibri" charset="0"/>
              </a:rPr>
              <a:t>Wichtig: Welches Ziel verfolgt die Aufgabe??</a:t>
            </a:r>
            <a:endParaRPr lang="de-DE" sz="1800" b="1" dirty="0">
              <a:latin typeface="Calibri" charset="0"/>
            </a:endParaRPr>
          </a:p>
        </p:txBody>
      </p:sp>
      <p:sp>
        <p:nvSpPr>
          <p:cNvPr id="19" name="Inhaltsplatzhalter 2"/>
          <p:cNvSpPr txBox="1">
            <a:spLocks/>
          </p:cNvSpPr>
          <p:nvPr/>
        </p:nvSpPr>
        <p:spPr bwMode="auto">
          <a:xfrm>
            <a:off x="-252536" y="5630251"/>
            <a:ext cx="5328592" cy="679069"/>
          </a:xfrm>
          <a:prstGeom prst="rect">
            <a:avLst/>
          </a:prstGeom>
          <a:solidFill>
            <a:srgbClr val="327A86">
              <a:alpha val="25098"/>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2"/>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3"/>
              </a:buBlip>
              <a:defRPr sz="1200">
                <a:solidFill>
                  <a:schemeClr val="tx1"/>
                </a:solidFill>
                <a:latin typeface="+mn-lt"/>
                <a:ea typeface="+mn-ea"/>
              </a:defRPr>
            </a:lvl9pPr>
          </a:lstStyle>
          <a:p>
            <a:endParaRPr lang="de-DE" dirty="0"/>
          </a:p>
        </p:txBody>
      </p:sp>
    </p:spTree>
    <p:extLst>
      <p:ext uri="{BB962C8B-B14F-4D97-AF65-F5344CB8AC3E}">
        <p14:creationId xmlns:p14="http://schemas.microsoft.com/office/powerpoint/2010/main" val="158771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Diskussion:</a:t>
            </a:r>
            <a:endParaRPr lang="de-DE" dirty="0"/>
          </a:p>
        </p:txBody>
      </p:sp>
      <p:sp>
        <p:nvSpPr>
          <p:cNvPr id="3" name="Inhaltsplatzhalter 2"/>
          <p:cNvSpPr>
            <a:spLocks noGrp="1"/>
          </p:cNvSpPr>
          <p:nvPr>
            <p:ph idx="1"/>
          </p:nvPr>
        </p:nvSpPr>
        <p:spPr/>
        <p:txBody>
          <a:bodyPr/>
          <a:lstStyle/>
          <a:p>
            <a:pPr marL="342900" indent="-342900">
              <a:buFont typeface="Wingdings" charset="2"/>
              <a:buChar char="§"/>
            </a:pPr>
            <a:r>
              <a:rPr lang="de-DE" dirty="0"/>
              <a:t>Was leisten die Aufgaben bzw. was leisten die Aufgaben nicht?</a:t>
            </a:r>
            <a:br>
              <a:rPr lang="de-DE" dirty="0"/>
            </a:br>
            <a:endParaRPr lang="de-DE" dirty="0"/>
          </a:p>
          <a:p>
            <a:pPr marL="342900" indent="-342900">
              <a:buFont typeface="Wingdings" charset="2"/>
              <a:buChar char="§"/>
            </a:pPr>
            <a:r>
              <a:rPr lang="de-DE" dirty="0" smtClean="0"/>
              <a:t>Wurden </a:t>
            </a:r>
            <a:r>
              <a:rPr lang="de-DE" dirty="0"/>
              <a:t>Ihre Erwartungen erfüllt? … oder enttäuscht?</a:t>
            </a:r>
          </a:p>
          <a:p>
            <a:endParaRPr lang="de-DE" dirty="0"/>
          </a:p>
        </p:txBody>
      </p:sp>
    </p:spTree>
    <p:extLst>
      <p:ext uri="{BB962C8B-B14F-4D97-AF65-F5344CB8AC3E}">
        <p14:creationId xmlns:p14="http://schemas.microsoft.com/office/powerpoint/2010/main" val="870608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idx="4294967295"/>
          </p:nvPr>
        </p:nvSpPr>
        <p:spPr>
          <a:xfrm>
            <a:off x="1259632" y="1124744"/>
            <a:ext cx="8424863" cy="490537"/>
          </a:xfrm>
        </p:spPr>
        <p:txBody>
          <a:bodyPr>
            <a:noAutofit/>
          </a:bodyPr>
          <a:lstStyle/>
          <a:p>
            <a:r>
              <a:rPr lang="de-DE" dirty="0" smtClean="0"/>
              <a:t>Die „gute“ Aufgabe allein genügt nicht!</a:t>
            </a:r>
            <a:endParaRPr lang="de-DE" dirty="0"/>
          </a:p>
        </p:txBody>
      </p:sp>
      <p:sp>
        <p:nvSpPr>
          <p:cNvPr id="6" name="Textfeld 2"/>
          <p:cNvSpPr txBox="1">
            <a:spLocks noChangeArrowheads="1"/>
          </p:cNvSpPr>
          <p:nvPr/>
        </p:nvSpPr>
        <p:spPr bwMode="auto">
          <a:xfrm>
            <a:off x="604019" y="1993106"/>
            <a:ext cx="8072437" cy="3740150"/>
          </a:xfrm>
          <a:prstGeom prst="rect">
            <a:avLst/>
          </a:prstGeom>
          <a:solidFill>
            <a:schemeClr val="bg1">
              <a:lumMod val="85000"/>
            </a:schemeClr>
          </a:solidFill>
          <a:ln w="9525">
            <a:noFill/>
            <a:miter lim="800000"/>
            <a:headEnd/>
            <a:tailEnd/>
          </a:ln>
        </p:spPr>
        <p:txBody>
          <a:bodyPr>
            <a:spAutoFit/>
          </a:bodyPr>
          <a:lstStyle/>
          <a:p>
            <a:r>
              <a:rPr lang="de-DE" sz="2400" i="1" dirty="0">
                <a:latin typeface="Calibri" pitchFamily="34" charset="0"/>
              </a:rPr>
              <a:t>„Die Frage, wann eine Aufgabe eine „gute“ Aufgabe ist, lässt sich nicht so einfach beantworten, weil in einem lebendigen Unterricht aus jeder noch so unscheinbaren Aufgabe durch Variation von Inhalten und Fragestellungen sowie eine geschickte Einbettung in einen ansprechenden Kontext durch die Lehrkraft ein beachtlicher Lernzuwachs gelingen </a:t>
            </a:r>
            <a:r>
              <a:rPr lang="de-DE" sz="2400" i="1" dirty="0" smtClean="0">
                <a:latin typeface="Calibri" pitchFamily="34" charset="0"/>
              </a:rPr>
              <a:t>kann […]. </a:t>
            </a:r>
            <a:r>
              <a:rPr lang="de-DE" sz="2400" b="1" i="1" dirty="0">
                <a:latin typeface="Calibri" pitchFamily="34" charset="0"/>
              </a:rPr>
              <a:t>Es kommt also nicht nur darauf an möglichst „gute“ Aufgaben zu finden, sondern die Art des Umgangs mit den Aufgaben ist letztlich entscheidend für den Lernerfolg</a:t>
            </a:r>
            <a:r>
              <a:rPr lang="de-DE" sz="2400" i="1" dirty="0" smtClean="0">
                <a:latin typeface="Calibri" pitchFamily="34" charset="0"/>
              </a:rPr>
              <a:t>.“</a:t>
            </a:r>
            <a:endParaRPr lang="de-DE" sz="2400" i="1" dirty="0">
              <a:latin typeface="Calibri" pitchFamily="34" charset="0"/>
            </a:endParaRPr>
          </a:p>
          <a:p>
            <a:endParaRPr lang="de-DE" sz="900" i="1" dirty="0">
              <a:latin typeface="Calibri" pitchFamily="34" charset="0"/>
            </a:endParaRPr>
          </a:p>
          <a:p>
            <a:r>
              <a:rPr lang="de-DE" sz="1200" i="1" dirty="0" smtClean="0">
                <a:latin typeface="Calibri" pitchFamily="34" charset="0"/>
              </a:rPr>
              <a:t>Bruder, R. (2008)  </a:t>
            </a:r>
            <a:r>
              <a:rPr lang="de-DE" sz="1200" i="1" dirty="0">
                <a:latin typeface="Calibri" pitchFamily="34" charset="0"/>
                <a:hlinkClick r:id="rId3"/>
              </a:rPr>
              <a:t>http://</a:t>
            </a:r>
            <a:r>
              <a:rPr lang="de-DE" sz="1200" i="1" dirty="0" smtClean="0">
                <a:latin typeface="Calibri" pitchFamily="34" charset="0"/>
                <a:hlinkClick r:id="rId3"/>
              </a:rPr>
              <a:t>geonext.uni-bayreuth.de/fileadmin/MaterialienBT/Bruder_Modul1.pdf</a:t>
            </a:r>
            <a:r>
              <a:rPr lang="de-DE" sz="1200" i="1" dirty="0">
                <a:latin typeface="Calibri" pitchFamily="34" charset="0"/>
              </a:rPr>
              <a:t> </a:t>
            </a:r>
            <a:r>
              <a:rPr lang="de-DE" sz="1200" i="1" dirty="0" smtClean="0">
                <a:latin typeface="Calibri" pitchFamily="34" charset="0"/>
              </a:rPr>
              <a:t>S.8</a:t>
            </a:r>
            <a:endParaRPr lang="de-DE" sz="1200" dirty="0">
              <a:latin typeface="Calibri" pitchFamily="34" charset="0"/>
            </a:endParaRPr>
          </a:p>
        </p:txBody>
      </p:sp>
    </p:spTree>
    <p:extLst>
      <p:ext uri="{BB962C8B-B14F-4D97-AF65-F5344CB8AC3E}">
        <p14:creationId xmlns:p14="http://schemas.microsoft.com/office/powerpoint/2010/main" val="3751749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4" name="Picture 5" descr="IMG_0944"/>
          <p:cNvPicPr>
            <a:picLocks noChangeAspect="1" noChangeArrowheads="1"/>
          </p:cNvPicPr>
          <p:nvPr/>
        </p:nvPicPr>
        <p:blipFill>
          <a:blip r:embed="rId3" cstate="print"/>
          <a:srcRect b="11984"/>
          <a:stretch>
            <a:fillRect/>
          </a:stretch>
        </p:blipFill>
        <p:spPr bwMode="auto">
          <a:xfrm>
            <a:off x="-36512" y="764704"/>
            <a:ext cx="9180513" cy="6061075"/>
          </a:xfrm>
          <a:prstGeom prst="rect">
            <a:avLst/>
          </a:prstGeom>
          <a:noFill/>
          <a:ln w="9525">
            <a:noFill/>
            <a:miter lim="800000"/>
            <a:headEnd/>
            <a:tailEnd/>
          </a:ln>
        </p:spPr>
      </p:pic>
      <p:sp>
        <p:nvSpPr>
          <p:cNvPr id="70658" name="Titel 1"/>
          <p:cNvSpPr>
            <a:spLocks noGrp="1"/>
          </p:cNvSpPr>
          <p:nvPr>
            <p:ph type="title" idx="4294967295"/>
          </p:nvPr>
        </p:nvSpPr>
        <p:spPr>
          <a:xfrm>
            <a:off x="396006" y="414338"/>
            <a:ext cx="7272338" cy="493712"/>
          </a:xfrm>
          <a:solidFill>
            <a:srgbClr val="FFC000"/>
          </a:solidFill>
        </p:spPr>
        <p:txBody>
          <a:bodyPr/>
          <a:lstStyle/>
          <a:p>
            <a:pPr algn="l"/>
            <a:r>
              <a:rPr lang="de-DE" sz="2000" b="1" dirty="0" smtClean="0"/>
              <a:t>Aufbau einer neuen Unterrichts- und Aufgabenkultur …</a:t>
            </a:r>
          </a:p>
        </p:txBody>
      </p:sp>
      <p:sp>
        <p:nvSpPr>
          <p:cNvPr id="18" name="AutoShape 6"/>
          <p:cNvSpPr>
            <a:spLocks noChangeArrowheads="1"/>
          </p:cNvSpPr>
          <p:nvPr/>
        </p:nvSpPr>
        <p:spPr bwMode="auto">
          <a:xfrm>
            <a:off x="4752975" y="946150"/>
            <a:ext cx="4391025" cy="1989138"/>
          </a:xfrm>
          <a:prstGeom prst="cloudCallout">
            <a:avLst>
              <a:gd name="adj1" fmla="val -80838"/>
              <a:gd name="adj2" fmla="val 20153"/>
            </a:avLst>
          </a:prstGeom>
          <a:solidFill>
            <a:schemeClr val="bg1"/>
          </a:solidFill>
          <a:ln w="9525">
            <a:solidFill>
              <a:schemeClr val="tx1"/>
            </a:solidFill>
            <a:round/>
            <a:headEnd/>
            <a:tailEnd/>
          </a:ln>
        </p:spPr>
        <p:txBody>
          <a:bodyPr/>
          <a:lstStyle/>
          <a:p>
            <a:pPr algn="ctr"/>
            <a:r>
              <a:rPr lang="de-DE" sz="1600" dirty="0">
                <a:latin typeface="Calibri" charset="0"/>
              </a:rPr>
              <a:t>… ich erinnere mich auch an diese Entdeckung, als ich die Aufgabe gemacht habe …</a:t>
            </a:r>
          </a:p>
          <a:p>
            <a:pPr algn="ctr"/>
            <a:r>
              <a:rPr lang="de-DE" sz="1600" dirty="0">
                <a:latin typeface="Calibri" charset="0"/>
              </a:rPr>
              <a:t>Er merkt übrigens gar nicht, dass er gerade Rechnen übt!</a:t>
            </a:r>
          </a:p>
        </p:txBody>
      </p:sp>
      <p:sp>
        <p:nvSpPr>
          <p:cNvPr id="19" name="AutoShape 7"/>
          <p:cNvSpPr>
            <a:spLocks noChangeArrowheads="1"/>
          </p:cNvSpPr>
          <p:nvPr/>
        </p:nvSpPr>
        <p:spPr bwMode="auto">
          <a:xfrm rot="10800000">
            <a:off x="1763688" y="5013176"/>
            <a:ext cx="3312368" cy="1484312"/>
          </a:xfrm>
          <a:prstGeom prst="wedgeEllipseCallout">
            <a:avLst>
              <a:gd name="adj1" fmla="val -75809"/>
              <a:gd name="adj2" fmla="val 62593"/>
            </a:avLst>
          </a:prstGeom>
          <a:solidFill>
            <a:schemeClr val="bg1"/>
          </a:solidFill>
          <a:ln w="9525">
            <a:solidFill>
              <a:schemeClr val="tx1"/>
            </a:solidFill>
            <a:miter lim="800000"/>
            <a:headEnd/>
            <a:tailEnd/>
          </a:ln>
        </p:spPr>
        <p:txBody>
          <a:bodyPr rot="10800000"/>
          <a:lstStyle/>
          <a:p>
            <a:pPr algn="ctr"/>
            <a:r>
              <a:rPr lang="de-DE" sz="1600" dirty="0">
                <a:latin typeface="Calibri" charset="0"/>
              </a:rPr>
              <a:t>Das ist ja ein interessantes Ergebnis. Da gibt es sicher irgendwie ein Muster …</a:t>
            </a:r>
          </a:p>
        </p:txBody>
      </p:sp>
      <p:sp>
        <p:nvSpPr>
          <p:cNvPr id="20" name="AutoShape 8"/>
          <p:cNvSpPr>
            <a:spLocks noChangeArrowheads="1"/>
          </p:cNvSpPr>
          <p:nvPr/>
        </p:nvSpPr>
        <p:spPr bwMode="auto">
          <a:xfrm rot="10800000">
            <a:off x="373063" y="3392488"/>
            <a:ext cx="1908175" cy="792162"/>
          </a:xfrm>
          <a:prstGeom prst="wedgeEllipseCallout">
            <a:avLst>
              <a:gd name="adj1" fmla="val -63731"/>
              <a:gd name="adj2" fmla="val 95889"/>
            </a:avLst>
          </a:prstGeom>
          <a:solidFill>
            <a:schemeClr val="bg1"/>
          </a:solidFill>
          <a:ln w="9525">
            <a:solidFill>
              <a:schemeClr val="tx1"/>
            </a:solidFill>
            <a:miter lim="800000"/>
            <a:headEnd/>
            <a:tailEnd/>
          </a:ln>
        </p:spPr>
        <p:txBody>
          <a:bodyPr rot="10800000"/>
          <a:lstStyle/>
          <a:p>
            <a:pPr algn="ctr"/>
            <a:r>
              <a:rPr lang="de-DE" sz="1600" dirty="0">
                <a:latin typeface="Calibri" charset="0"/>
              </a:rPr>
              <a:t>Ja, </a:t>
            </a:r>
            <a:r>
              <a:rPr lang="de-DE" sz="1600" dirty="0" err="1" smtClean="0">
                <a:latin typeface="Calibri" charset="0"/>
              </a:rPr>
              <a:t>probier</a:t>
            </a:r>
            <a:r>
              <a:rPr lang="de-DE" sz="1600" dirty="0" smtClean="0">
                <a:latin typeface="Calibri" charset="0"/>
              </a:rPr>
              <a:t>‘ </a:t>
            </a:r>
            <a:r>
              <a:rPr lang="de-DE" sz="1600" dirty="0">
                <a:latin typeface="Calibri" charset="0"/>
              </a:rPr>
              <a:t>mal weiter!</a:t>
            </a:r>
          </a:p>
        </p:txBody>
      </p:sp>
      <p:sp>
        <p:nvSpPr>
          <p:cNvPr id="12" name="Textfeld 14"/>
          <p:cNvSpPr txBox="1">
            <a:spLocks noChangeArrowheads="1"/>
          </p:cNvSpPr>
          <p:nvPr/>
        </p:nvSpPr>
        <p:spPr bwMode="auto">
          <a:xfrm>
            <a:off x="4752975" y="5842337"/>
            <a:ext cx="4465712" cy="1015663"/>
          </a:xfrm>
          <a:prstGeom prst="rect">
            <a:avLst/>
          </a:prstGeom>
          <a:solidFill>
            <a:srgbClr val="FFC000"/>
          </a:solidFill>
          <a:ln w="9525">
            <a:noFill/>
            <a:miter lim="800000"/>
            <a:headEnd/>
            <a:tailEnd/>
          </a:ln>
        </p:spPr>
        <p:txBody>
          <a:bodyPr wrap="square">
            <a:spAutoFit/>
          </a:bodyPr>
          <a:lstStyle/>
          <a:p>
            <a:r>
              <a:rPr lang="de-DE" sz="2000" b="1" dirty="0">
                <a:latin typeface="Calibri" charset="0"/>
              </a:rPr>
              <a:t>Bei sich selbst anfangen!</a:t>
            </a:r>
          </a:p>
          <a:p>
            <a:r>
              <a:rPr lang="de-DE" sz="2000" b="1" dirty="0">
                <a:latin typeface="Calibri" charset="0"/>
              </a:rPr>
              <a:t>Eigene Problemlöseprozesse reflektieren …</a:t>
            </a:r>
          </a:p>
        </p:txBody>
      </p:sp>
    </p:spTree>
    <p:extLst>
      <p:ext uri="{BB962C8B-B14F-4D97-AF65-F5344CB8AC3E}">
        <p14:creationId xmlns:p14="http://schemas.microsoft.com/office/powerpoint/2010/main" val="2283836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06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animBg="1"/>
      <p:bldP spid="18" grpId="0" animBg="1"/>
      <p:bldP spid="19" grpId="0" animBg="1"/>
      <p:bldP spid="20"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sz="2400" dirty="0" smtClean="0"/>
              <a:t>Vorschlag für Zeitstruktur (vgl. Steckbrief)</a:t>
            </a:r>
            <a:endParaRPr lang="de-DE" sz="2400" dirty="0"/>
          </a:p>
        </p:txBody>
      </p:sp>
      <p:graphicFrame>
        <p:nvGraphicFramePr>
          <p:cNvPr id="2" name="Tabelle 1"/>
          <p:cNvGraphicFramePr>
            <a:graphicFrameLocks noGrp="1"/>
          </p:cNvGraphicFramePr>
          <p:nvPr>
            <p:extLst>
              <p:ext uri="{D42A27DB-BD31-4B8C-83A1-F6EECF244321}">
                <p14:modId xmlns:p14="http://schemas.microsoft.com/office/powerpoint/2010/main" val="646859729"/>
              </p:ext>
            </p:extLst>
          </p:nvPr>
        </p:nvGraphicFramePr>
        <p:xfrm>
          <a:off x="395536" y="1032229"/>
          <a:ext cx="8496944" cy="5493115"/>
        </p:xfrm>
        <a:graphic>
          <a:graphicData uri="http://schemas.openxmlformats.org/drawingml/2006/table">
            <a:tbl>
              <a:tblPr>
                <a:tableStyleId>{5C22544A-7EE6-4342-B048-85BDC9FD1C3A}</a:tableStyleId>
              </a:tblPr>
              <a:tblGrid>
                <a:gridCol w="1474473"/>
                <a:gridCol w="5303167"/>
                <a:gridCol w="1719304"/>
              </a:tblGrid>
              <a:tr h="0">
                <a:tc>
                  <a:txBody>
                    <a:bodyPr/>
                    <a:lstStyle/>
                    <a:p>
                      <a:pPr algn="l">
                        <a:lnSpc>
                          <a:spcPts val="1200"/>
                        </a:lnSpc>
                        <a:spcAft>
                          <a:spcPts val="0"/>
                        </a:spcAft>
                      </a:pPr>
                      <a:r>
                        <a:rPr lang="de-DE" sz="1400" b="1" dirty="0">
                          <a:effectLst/>
                          <a:latin typeface="Calibri" charset="0"/>
                        </a:rPr>
                        <a:t>Zeit</a:t>
                      </a:r>
                      <a:endParaRPr lang="de-DE" sz="1400" b="1" dirty="0">
                        <a:effectLst/>
                        <a:latin typeface="Calibri"/>
                        <a:ea typeface="MS PGothic"/>
                        <a:cs typeface="Times New Roman"/>
                      </a:endParaRPr>
                    </a:p>
                  </a:txBody>
                  <a:tcPr marL="137160" marR="137160" marT="137160" marB="137160"/>
                </a:tc>
                <a:tc>
                  <a:txBody>
                    <a:bodyPr/>
                    <a:lstStyle/>
                    <a:p>
                      <a:pPr algn="l">
                        <a:lnSpc>
                          <a:spcPts val="1200"/>
                        </a:lnSpc>
                        <a:spcAft>
                          <a:spcPts val="0"/>
                        </a:spcAft>
                      </a:pPr>
                      <a:r>
                        <a:rPr lang="de-DE" sz="1400" b="1" dirty="0">
                          <a:effectLst/>
                          <a:latin typeface="Calibri" charset="0"/>
                        </a:rPr>
                        <a:t>Phase / Aktivität</a:t>
                      </a:r>
                      <a:endParaRPr lang="de-DE" sz="1400" b="1" dirty="0">
                        <a:effectLst/>
                        <a:latin typeface="Calibri"/>
                        <a:ea typeface="MS PGothic"/>
                        <a:cs typeface="Times New Roman"/>
                      </a:endParaRPr>
                    </a:p>
                  </a:txBody>
                  <a:tcPr marL="137160" marR="137160" marT="137160" marB="137160"/>
                </a:tc>
                <a:tc>
                  <a:txBody>
                    <a:bodyPr/>
                    <a:lstStyle/>
                    <a:p>
                      <a:pPr algn="l">
                        <a:lnSpc>
                          <a:spcPts val="1200"/>
                        </a:lnSpc>
                        <a:spcAft>
                          <a:spcPts val="0"/>
                        </a:spcAft>
                      </a:pPr>
                      <a:r>
                        <a:rPr lang="de-DE" sz="1400" b="1" dirty="0">
                          <a:effectLst/>
                          <a:latin typeface="Calibri" charset="0"/>
                        </a:rPr>
                        <a:t>Material / Medien</a:t>
                      </a:r>
                      <a:endParaRPr lang="de-DE" sz="1400" b="1" dirty="0">
                        <a:effectLst/>
                        <a:latin typeface="Calibri"/>
                        <a:ea typeface="MS PGothic"/>
                        <a:cs typeface="Times New Roman"/>
                      </a:endParaRPr>
                    </a:p>
                  </a:txBody>
                  <a:tcPr marL="137160" marR="137160" marT="137160" marB="137160"/>
                </a:tc>
              </a:tr>
              <a:tr h="472345">
                <a:tc>
                  <a:txBody>
                    <a:bodyPr/>
                    <a:lstStyle/>
                    <a:p>
                      <a:pPr algn="l">
                        <a:lnSpc>
                          <a:spcPts val="1200"/>
                        </a:lnSpc>
                        <a:spcAft>
                          <a:spcPts val="0"/>
                        </a:spcAft>
                      </a:pPr>
                      <a:r>
                        <a:rPr lang="de-DE" sz="1100" dirty="0">
                          <a:effectLst/>
                          <a:latin typeface="Calibri" charset="0"/>
                        </a:rPr>
                        <a:t>5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Begrüßung und kurze Rückschau zum ersten Baustein und Blick auf die Distanzphase.</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PPTX</a:t>
                      </a:r>
                      <a:endParaRPr lang="de-DE" sz="1200" dirty="0">
                        <a:solidFill>
                          <a:srgbClr val="000000"/>
                        </a:solidFill>
                        <a:effectLst/>
                        <a:latin typeface="Calibri"/>
                        <a:ea typeface="MS PGothic"/>
                        <a:cs typeface="Times New Roman"/>
                      </a:endParaRPr>
                    </a:p>
                  </a:txBody>
                  <a:tcPr marL="137160" marR="137160" marT="137160" marB="137160"/>
                </a:tc>
              </a:tr>
              <a:tr h="944689">
                <a:tc>
                  <a:txBody>
                    <a:bodyPr/>
                    <a:lstStyle/>
                    <a:p>
                      <a:pPr algn="l">
                        <a:lnSpc>
                          <a:spcPts val="1200"/>
                        </a:lnSpc>
                        <a:spcAft>
                          <a:spcPts val="0"/>
                        </a:spcAft>
                      </a:pPr>
                      <a:r>
                        <a:rPr lang="de-DE" sz="1100" dirty="0">
                          <a:effectLst/>
                          <a:latin typeface="Calibri" charset="0"/>
                        </a:rPr>
                        <a:t>30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Einführung: Blick auf die Erprobung im Unterricht. Sammeln, was gut gelungen ist und wo es Schwierigkeiten gab. Sammeln von Eindrücken auf Moderationskarten, anschließend moderiertes Gespräch / Diskussion.</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Moderationskarten, Flip-Chart</a:t>
                      </a:r>
                      <a:endParaRPr lang="de-DE" sz="1200" dirty="0">
                        <a:solidFill>
                          <a:srgbClr val="000000"/>
                        </a:solidFill>
                        <a:effectLst/>
                        <a:latin typeface="Calibri"/>
                        <a:ea typeface="MS PGothic"/>
                        <a:cs typeface="Times New Roman"/>
                      </a:endParaRPr>
                    </a:p>
                  </a:txBody>
                  <a:tcPr marL="137160" marR="137160" marT="137160" marB="137160"/>
                </a:tc>
              </a:tr>
              <a:tr h="1417034">
                <a:tc>
                  <a:txBody>
                    <a:bodyPr/>
                    <a:lstStyle/>
                    <a:p>
                      <a:pPr algn="l">
                        <a:lnSpc>
                          <a:spcPts val="1200"/>
                        </a:lnSpc>
                        <a:spcAft>
                          <a:spcPts val="0"/>
                        </a:spcAft>
                      </a:pPr>
                      <a:r>
                        <a:rPr lang="de-DE" sz="1100" dirty="0">
                          <a:effectLst/>
                          <a:latin typeface="Calibri" charset="0"/>
                        </a:rPr>
                        <a:t>35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Arbeitsphase: Blick auf die Schülerbearbeitungen und erprobte Aufgaben; Arbeit in Kleingruppen. Hier darauf achten, dass auf der Grundlage der Schülerbearbeitungen ein kritischer Blick auf die Qualität der Aufgaben geworfen wird. Ein Beispiel ist im Foliensatz vorhanden; dieses dient dazu, Probleme mit einer entwickelten Aufgabe deutlich zu machen und zu besprechen.</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PPTX</a:t>
                      </a:r>
                      <a:endParaRPr lang="de-DE" sz="1200" dirty="0">
                        <a:solidFill>
                          <a:srgbClr val="000000"/>
                        </a:solidFill>
                        <a:effectLst/>
                        <a:latin typeface="Calibri"/>
                        <a:ea typeface="MS PGothic"/>
                        <a:cs typeface="Times New Roman"/>
                      </a:endParaRPr>
                    </a:p>
                  </a:txBody>
                  <a:tcPr marL="137160" marR="137160" marT="137160" marB="137160"/>
                </a:tc>
              </a:tr>
              <a:tr h="1417034">
                <a:tc>
                  <a:txBody>
                    <a:bodyPr/>
                    <a:lstStyle/>
                    <a:p>
                      <a:pPr algn="l">
                        <a:lnSpc>
                          <a:spcPts val="1200"/>
                        </a:lnSpc>
                        <a:spcAft>
                          <a:spcPts val="0"/>
                        </a:spcAft>
                      </a:pPr>
                      <a:r>
                        <a:rPr lang="de-DE" sz="1100" dirty="0">
                          <a:effectLst/>
                          <a:latin typeface="Calibri" charset="0"/>
                        </a:rPr>
                        <a:t>80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Aufgabenworkshop: Weiterentwicklung von Aufgaben. Die Erfahrungen aus der Erprobung dienen als Grundlage für die weitere Entwicklung von Aufgaben bzw. die Modifizierung vorhandener Aufgaben. Anschließend Besprechung im Plenum; gegenseitiges Vorstellung der Aufgaben und kritische Diskussion.</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Dokumentenkamera</a:t>
                      </a:r>
                      <a:endParaRPr lang="de-DE" sz="1200" dirty="0">
                        <a:solidFill>
                          <a:srgbClr val="000000"/>
                        </a:solidFill>
                        <a:effectLst/>
                        <a:latin typeface="Calibri"/>
                        <a:ea typeface="MS PGothic"/>
                        <a:cs typeface="Times New Roman"/>
                      </a:endParaRPr>
                    </a:p>
                  </a:txBody>
                  <a:tcPr marL="137160" marR="137160" marT="137160" marB="137160"/>
                </a:tc>
              </a:tr>
              <a:tr h="708518">
                <a:tc>
                  <a:txBody>
                    <a:bodyPr/>
                    <a:lstStyle/>
                    <a:p>
                      <a:pPr algn="l">
                        <a:lnSpc>
                          <a:spcPts val="1200"/>
                        </a:lnSpc>
                        <a:spcAft>
                          <a:spcPts val="0"/>
                        </a:spcAft>
                      </a:pPr>
                      <a:r>
                        <a:rPr lang="de-DE" sz="1100" dirty="0">
                          <a:effectLst/>
                          <a:latin typeface="Calibri" charset="0"/>
                        </a:rPr>
                        <a:t>30 min</a:t>
                      </a:r>
                      <a:endParaRPr lang="de-DE" sz="1100" b="1" dirty="0">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Arbeitsphase: Überlegungen zur Weiterarbeit im Kollegium. Hier: Kritische Stellen ansprechen (Folien als Impuls für das Gespräch).</a:t>
                      </a:r>
                      <a:endParaRPr lang="de-DE" sz="1200" dirty="0">
                        <a:solidFill>
                          <a:srgbClr val="000000"/>
                        </a:solidFill>
                        <a:effectLst/>
                        <a:latin typeface="Calibri"/>
                        <a:ea typeface="MS PGothic"/>
                        <a:cs typeface="Times New Roman"/>
                      </a:endParaRPr>
                    </a:p>
                  </a:txBody>
                  <a:tcPr marL="137160" marR="137160" marT="137160" marB="137160"/>
                </a:tc>
                <a:tc>
                  <a:txBody>
                    <a:bodyPr/>
                    <a:lstStyle/>
                    <a:p>
                      <a:pPr algn="just">
                        <a:lnSpc>
                          <a:spcPts val="1200"/>
                        </a:lnSpc>
                        <a:spcAft>
                          <a:spcPts val="0"/>
                        </a:spcAft>
                      </a:pPr>
                      <a:r>
                        <a:rPr lang="de-DE" sz="1200" dirty="0">
                          <a:effectLst/>
                          <a:latin typeface="Calibri" charset="0"/>
                        </a:rPr>
                        <a:t>PPTX</a:t>
                      </a:r>
                      <a:endParaRPr lang="de-DE" sz="1200" dirty="0">
                        <a:solidFill>
                          <a:srgbClr val="000000"/>
                        </a:solidFill>
                        <a:effectLst/>
                        <a:latin typeface="Calibri"/>
                        <a:ea typeface="MS PGothic"/>
                        <a:cs typeface="Times New Roman"/>
                      </a:endParaRPr>
                    </a:p>
                  </a:txBody>
                  <a:tcPr marL="137160" marR="137160" marT="137160" marB="137160"/>
                </a:tc>
              </a:tr>
            </a:tbl>
          </a:graphicData>
        </a:graphic>
      </p:graphicFrame>
    </p:spTree>
    <p:extLst>
      <p:ext uri="{BB962C8B-B14F-4D97-AF65-F5344CB8AC3E}">
        <p14:creationId xmlns:p14="http://schemas.microsoft.com/office/powerpoint/2010/main" val="25285704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2924944"/>
            <a:ext cx="8532440"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dirty="0" smtClean="0"/>
              <a:t>Gliederung</a:t>
            </a:r>
            <a:endParaRPr lang="de-DE"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Reflexion der Aufgabenbearbeitung</a:t>
            </a:r>
            <a:endParaRPr lang="de-DE" dirty="0">
              <a:solidFill>
                <a:srgbClr val="327A86"/>
              </a:solidFill>
            </a:endParaRPr>
          </a:p>
          <a:p>
            <a:pPr marL="514350" indent="-514350">
              <a:buClr>
                <a:srgbClr val="327A86"/>
              </a:buClr>
              <a:buAutoNum type="arabicPeriod"/>
            </a:pPr>
            <a:r>
              <a:rPr lang="de-DE" dirty="0" smtClean="0">
                <a:solidFill>
                  <a:srgbClr val="327A86"/>
                </a:solidFill>
              </a:rPr>
              <a:t>Arbeitsphase: Ein kritischer Blick auf die Schülerbearbeitungen und die Aufgaben </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 Weiterentwicklung der Aufgaben</a:t>
            </a:r>
            <a:endParaRPr lang="de-DE" dirty="0">
              <a:solidFill>
                <a:srgbClr val="327A86"/>
              </a:solidFill>
            </a:endParaRPr>
          </a:p>
          <a:p>
            <a:pPr marL="514350" indent="-514350">
              <a:buClr>
                <a:srgbClr val="327A86"/>
              </a:buClr>
              <a:buAutoNum type="arabicPeriod"/>
            </a:pPr>
            <a:r>
              <a:rPr lang="de-DE" dirty="0" smtClean="0">
                <a:solidFill>
                  <a:schemeClr val="accent1"/>
                </a:solidFill>
              </a:rPr>
              <a:t>Überlegungen zur Weiterarbeit im Kollegium</a:t>
            </a:r>
            <a:endParaRPr lang="de-DE" dirty="0">
              <a:solidFill>
                <a:schemeClr val="accent1"/>
              </a:solidFill>
            </a:endParaRPr>
          </a:p>
        </p:txBody>
      </p:sp>
    </p:spTree>
    <p:extLst>
      <p:ext uri="{BB962C8B-B14F-4D97-AF65-F5344CB8AC3E}">
        <p14:creationId xmlns:p14="http://schemas.microsoft.com/office/powerpoint/2010/main" val="3961877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Inhaltsplatzhalter 2"/>
          <p:cNvSpPr txBox="1">
            <a:spLocks/>
          </p:cNvSpPr>
          <p:nvPr/>
        </p:nvSpPr>
        <p:spPr bwMode="auto">
          <a:xfrm>
            <a:off x="-180528" y="908720"/>
            <a:ext cx="9505056" cy="5616624"/>
          </a:xfrm>
          <a:prstGeom prst="rect">
            <a:avLst/>
          </a:prstGeom>
          <a:solidFill>
            <a:srgbClr val="327A86">
              <a:alpha val="15000"/>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3" name="Titel 2"/>
          <p:cNvSpPr>
            <a:spLocks noGrp="1"/>
          </p:cNvSpPr>
          <p:nvPr>
            <p:ph type="title"/>
          </p:nvPr>
        </p:nvSpPr>
        <p:spPr/>
        <p:txBody>
          <a:bodyPr>
            <a:normAutofit fontScale="90000"/>
          </a:bodyPr>
          <a:lstStyle/>
          <a:p>
            <a:r>
              <a:rPr lang="de-DE" dirty="0"/>
              <a:t>Arbeitsauftrag II </a:t>
            </a:r>
          </a:p>
        </p:txBody>
      </p:sp>
      <p:sp>
        <p:nvSpPr>
          <p:cNvPr id="9" name="Inhaltsplatzhalter 8"/>
          <p:cNvSpPr>
            <a:spLocks noGrp="1"/>
          </p:cNvSpPr>
          <p:nvPr>
            <p:ph idx="1"/>
          </p:nvPr>
        </p:nvSpPr>
        <p:spPr/>
        <p:txBody>
          <a:bodyPr/>
          <a:lstStyle/>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Stellen Sie sich die Schülerbearbeitungen </a:t>
            </a:r>
            <a:r>
              <a:rPr lang="de-DE" sz="2400" b="1" dirty="0" smtClean="0">
                <a:solidFill>
                  <a:schemeClr val="tx2">
                    <a:lumMod val="60000"/>
                    <a:lumOff val="40000"/>
                  </a:schemeClr>
                </a:solidFill>
                <a:latin typeface="Calibri" pitchFamily="34" charset="0"/>
              </a:rPr>
              <a:t>vor.</a:t>
            </a:r>
            <a:r>
              <a:rPr lang="de-DE" sz="2400" b="1" dirty="0">
                <a:solidFill>
                  <a:srgbClr val="0070C0"/>
                </a:solidFill>
                <a:latin typeface="Calibri" pitchFamily="34" charset="0"/>
              </a:rPr>
              <a:t/>
            </a:r>
            <a:br>
              <a:rPr lang="de-DE" sz="2400" b="1" dirty="0">
                <a:solidFill>
                  <a:srgbClr val="0070C0"/>
                </a:solidFill>
                <a:latin typeface="Calibri" pitchFamily="34" charset="0"/>
              </a:rPr>
            </a:br>
            <a:r>
              <a:rPr lang="de-DE" sz="1800" dirty="0">
                <a:latin typeface="Calibri" pitchFamily="34" charset="0"/>
              </a:rPr>
              <a:t>Was ist anders als bei „herkömmlichen“ Aufgaben?</a:t>
            </a:r>
            <a:br>
              <a:rPr lang="de-DE" sz="1800" dirty="0">
                <a:latin typeface="Calibri" pitchFamily="34" charset="0"/>
              </a:rPr>
            </a:br>
            <a:r>
              <a:rPr lang="de-DE" sz="1800" dirty="0">
                <a:latin typeface="Calibri" pitchFamily="34" charset="0"/>
              </a:rPr>
              <a:t>Wie wirkte die Aufgabe auf die Schülerinnen und Schüler?</a:t>
            </a:r>
            <a:br>
              <a:rPr lang="de-DE" sz="1800" dirty="0">
                <a:latin typeface="Calibri" pitchFamily="34" charset="0"/>
              </a:rPr>
            </a:br>
            <a:r>
              <a:rPr lang="de-DE" sz="1800" dirty="0">
                <a:latin typeface="Calibri" pitchFamily="34" charset="0"/>
              </a:rPr>
              <a:t>Welche Kompetenzen waren neu?</a:t>
            </a:r>
          </a:p>
          <a:p>
            <a:pPr marL="609600" indent="-609600">
              <a:lnSpc>
                <a:spcPct val="90000"/>
              </a:lnSpc>
              <a:buFont typeface="+mj-lt"/>
              <a:buAutoNum type="romanUcPeriod"/>
            </a:pPr>
            <a:endParaRPr lang="de-DE" sz="1200" dirty="0">
              <a:solidFill>
                <a:srgbClr val="213A59"/>
              </a:solidFill>
              <a:latin typeface="Calibri" pitchFamily="34" charset="0"/>
              <a:sym typeface="Wingdings" pitchFamily="2" charset="2"/>
            </a:endParaRPr>
          </a:p>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Wie waren die Erfahrungen im Unterricht </a:t>
            </a:r>
            <a:r>
              <a:rPr lang="de-DE" sz="2400" b="1" dirty="0" smtClean="0">
                <a:solidFill>
                  <a:schemeClr val="tx2">
                    <a:lumMod val="60000"/>
                    <a:lumOff val="40000"/>
                  </a:schemeClr>
                </a:solidFill>
                <a:latin typeface="Calibri" pitchFamily="34" charset="0"/>
              </a:rPr>
              <a:t/>
            </a:r>
            <a:br>
              <a:rPr lang="de-DE" sz="2400" b="1" dirty="0" smtClean="0">
                <a:solidFill>
                  <a:schemeClr val="tx2">
                    <a:lumMod val="60000"/>
                    <a:lumOff val="40000"/>
                  </a:schemeClr>
                </a:solidFill>
                <a:latin typeface="Calibri" pitchFamily="34" charset="0"/>
              </a:rPr>
            </a:br>
            <a:r>
              <a:rPr lang="de-DE" sz="2400" b="1" dirty="0" smtClean="0">
                <a:solidFill>
                  <a:schemeClr val="tx2">
                    <a:lumMod val="60000"/>
                    <a:lumOff val="40000"/>
                  </a:schemeClr>
                </a:solidFill>
                <a:latin typeface="Calibri" pitchFamily="34" charset="0"/>
              </a:rPr>
              <a:t>(</a:t>
            </a:r>
            <a:r>
              <a:rPr lang="de-DE" sz="2400" b="1" dirty="0">
                <a:solidFill>
                  <a:schemeClr val="tx2">
                    <a:lumMod val="60000"/>
                    <a:lumOff val="40000"/>
                  </a:schemeClr>
                </a:solidFill>
                <a:latin typeface="Calibri" pitchFamily="34" charset="0"/>
              </a:rPr>
              <a:t>methodisch, </a:t>
            </a:r>
            <a:r>
              <a:rPr lang="de-DE" sz="2400" b="1" dirty="0" smtClean="0">
                <a:solidFill>
                  <a:schemeClr val="tx2">
                    <a:lumMod val="60000"/>
                    <a:lumOff val="40000"/>
                  </a:schemeClr>
                </a:solidFill>
                <a:latin typeface="Calibri" pitchFamily="34" charset="0"/>
              </a:rPr>
              <a:t>…)?</a:t>
            </a:r>
            <a:r>
              <a:rPr lang="de-DE" sz="1800" b="1" dirty="0">
                <a:solidFill>
                  <a:srgbClr val="0070C0"/>
                </a:solidFill>
                <a:latin typeface="Calibri" pitchFamily="34" charset="0"/>
              </a:rPr>
              <a:t/>
            </a:r>
            <a:br>
              <a:rPr lang="de-DE" sz="1800" b="1" dirty="0">
                <a:solidFill>
                  <a:srgbClr val="0070C0"/>
                </a:solidFill>
                <a:latin typeface="Calibri" pitchFamily="34" charset="0"/>
              </a:rPr>
            </a:br>
            <a:r>
              <a:rPr lang="de-DE" sz="1800" dirty="0">
                <a:latin typeface="Calibri" pitchFamily="34" charset="0"/>
              </a:rPr>
              <a:t>Was verändert sich, wenn sich die Aufgaben verändern?</a:t>
            </a:r>
            <a:br>
              <a:rPr lang="de-DE" sz="1800" dirty="0">
                <a:latin typeface="Calibri" pitchFamily="34" charset="0"/>
              </a:rPr>
            </a:br>
            <a:r>
              <a:rPr lang="de-DE" sz="1800" dirty="0">
                <a:latin typeface="Calibri" pitchFamily="34" charset="0"/>
              </a:rPr>
              <a:t>Wie verändert sich die Vorbereitung?</a:t>
            </a:r>
          </a:p>
          <a:p>
            <a:pPr marL="609600" indent="-609600">
              <a:lnSpc>
                <a:spcPct val="90000"/>
              </a:lnSpc>
              <a:buFont typeface="+mj-lt"/>
              <a:buAutoNum type="romanUcPeriod"/>
            </a:pPr>
            <a:endParaRPr lang="de-DE" sz="1200" dirty="0">
              <a:solidFill>
                <a:srgbClr val="213A59"/>
              </a:solidFill>
              <a:latin typeface="Calibri" pitchFamily="34" charset="0"/>
              <a:sym typeface="Wingdings" pitchFamily="2" charset="2"/>
            </a:endParaRPr>
          </a:p>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Kurze Vorstellung der Ergebnisse im </a:t>
            </a:r>
            <a:r>
              <a:rPr lang="de-DE" sz="2400" b="1" dirty="0" smtClean="0">
                <a:solidFill>
                  <a:schemeClr val="tx2">
                    <a:lumMod val="60000"/>
                    <a:lumOff val="40000"/>
                  </a:schemeClr>
                </a:solidFill>
                <a:latin typeface="Calibri" pitchFamily="34" charset="0"/>
              </a:rPr>
              <a:t>Plenum</a:t>
            </a:r>
            <a:r>
              <a:rPr lang="de-DE" sz="1800" b="1" dirty="0">
                <a:solidFill>
                  <a:srgbClr val="0070C0"/>
                </a:solidFill>
                <a:latin typeface="Calibri" pitchFamily="34" charset="0"/>
              </a:rPr>
              <a:t/>
            </a:r>
            <a:br>
              <a:rPr lang="de-DE" sz="1800" b="1" dirty="0">
                <a:solidFill>
                  <a:srgbClr val="0070C0"/>
                </a:solidFill>
                <a:latin typeface="Calibri" pitchFamily="34" charset="0"/>
              </a:rPr>
            </a:br>
            <a:r>
              <a:rPr lang="de-DE" sz="1800" dirty="0">
                <a:latin typeface="Calibri" pitchFamily="34" charset="0"/>
              </a:rPr>
              <a:t>Welche Aufgaben haben sich besonders geeignet? Weshalb?</a:t>
            </a:r>
            <a:br>
              <a:rPr lang="de-DE" sz="1800" dirty="0">
                <a:latin typeface="Calibri" pitchFamily="34" charset="0"/>
              </a:rPr>
            </a:br>
            <a:r>
              <a:rPr lang="de-DE" sz="1800" dirty="0">
                <a:latin typeface="Calibri" pitchFamily="34" charset="0"/>
              </a:rPr>
              <a:t>Was würden Sie beim nächsten Mal anders machen?</a:t>
            </a:r>
            <a:r>
              <a:rPr lang="de-DE" sz="1800" dirty="0">
                <a:solidFill>
                  <a:srgbClr val="213A59"/>
                </a:solidFill>
                <a:latin typeface="Calibri" pitchFamily="34" charset="0"/>
              </a:rPr>
              <a:t/>
            </a:r>
            <a:br>
              <a:rPr lang="de-DE" sz="1800" dirty="0">
                <a:solidFill>
                  <a:srgbClr val="213A59"/>
                </a:solidFill>
                <a:latin typeface="Calibri" pitchFamily="34" charset="0"/>
              </a:rPr>
            </a:br>
            <a:endParaRPr lang="de-DE" sz="1800" dirty="0">
              <a:solidFill>
                <a:srgbClr val="213A59"/>
              </a:solidFill>
              <a:latin typeface="Calibri" pitchFamily="34" charset="0"/>
            </a:endParaRPr>
          </a:p>
          <a:p>
            <a:pPr marL="609600" indent="-609600">
              <a:lnSpc>
                <a:spcPct val="90000"/>
              </a:lnSpc>
              <a:buFont typeface="+mj-lt"/>
              <a:buAutoNum type="romanUcPeriod"/>
            </a:pPr>
            <a:r>
              <a:rPr lang="de-DE" sz="2400" b="1" dirty="0">
                <a:solidFill>
                  <a:schemeClr val="tx2">
                    <a:lumMod val="60000"/>
                    <a:lumOff val="40000"/>
                  </a:schemeClr>
                </a:solidFill>
                <a:latin typeface="Calibri" pitchFamily="34" charset="0"/>
              </a:rPr>
              <a:t>Überarbeiten Sie Ihre </a:t>
            </a:r>
            <a:r>
              <a:rPr lang="de-DE" sz="2400" b="1" dirty="0" smtClean="0">
                <a:solidFill>
                  <a:schemeClr val="tx2">
                    <a:lumMod val="60000"/>
                    <a:lumOff val="40000"/>
                  </a:schemeClr>
                </a:solidFill>
                <a:latin typeface="Calibri" pitchFamily="34" charset="0"/>
              </a:rPr>
              <a:t>Aufgaben.</a:t>
            </a:r>
            <a:r>
              <a:rPr lang="de-DE" sz="1800" b="1" dirty="0">
                <a:solidFill>
                  <a:srgbClr val="0070C0"/>
                </a:solidFill>
                <a:latin typeface="Calibri" pitchFamily="34" charset="0"/>
              </a:rPr>
              <a:t/>
            </a:r>
            <a:br>
              <a:rPr lang="de-DE" sz="1800" b="1" dirty="0">
                <a:solidFill>
                  <a:srgbClr val="0070C0"/>
                </a:solidFill>
                <a:latin typeface="Calibri" pitchFamily="34" charset="0"/>
              </a:rPr>
            </a:br>
            <a:r>
              <a:rPr lang="de-DE" sz="1800" dirty="0">
                <a:latin typeface="Calibri" pitchFamily="34" charset="0"/>
              </a:rPr>
              <a:t>… mithilfe einer der vorgeschlagenen „Techniken“</a:t>
            </a:r>
            <a:r>
              <a:rPr lang="de-DE" sz="1800" dirty="0">
                <a:solidFill>
                  <a:srgbClr val="213A59"/>
                </a:solidFill>
                <a:latin typeface="Calibri" pitchFamily="34" charset="0"/>
              </a:rPr>
              <a:t/>
            </a:r>
            <a:br>
              <a:rPr lang="de-DE" sz="1800" dirty="0">
                <a:solidFill>
                  <a:srgbClr val="213A59"/>
                </a:solidFill>
                <a:latin typeface="Calibri" pitchFamily="34" charset="0"/>
              </a:rPr>
            </a:br>
            <a:endParaRPr lang="de-DE" sz="1800" dirty="0">
              <a:solidFill>
                <a:srgbClr val="213A59"/>
              </a:solidFill>
              <a:latin typeface="Calibri" pitchFamily="34" charset="0"/>
            </a:endParaRPr>
          </a:p>
          <a:p>
            <a:endParaRPr lang="de-DE" sz="1800" dirty="0"/>
          </a:p>
        </p:txBody>
      </p:sp>
      <p:sp>
        <p:nvSpPr>
          <p:cNvPr id="5" name="Text Box 41"/>
          <p:cNvSpPr txBox="1">
            <a:spLocks noChangeArrowheads="1"/>
          </p:cNvSpPr>
          <p:nvPr/>
        </p:nvSpPr>
        <p:spPr bwMode="auto">
          <a:xfrm>
            <a:off x="7272213" y="1844824"/>
            <a:ext cx="1692275" cy="400110"/>
          </a:xfrm>
          <a:prstGeom prst="rect">
            <a:avLst/>
          </a:prstGeom>
          <a:solidFill>
            <a:schemeClr val="bg1">
              <a:lumMod val="85000"/>
            </a:schemeClr>
          </a:solidFill>
          <a:ln w="9525">
            <a:noFill/>
            <a:miter lim="800000"/>
            <a:headEnd/>
            <a:tailEnd/>
          </a:ln>
          <a:effectLst>
            <a:outerShdw blurRad="50800" dist="38100" dir="18900000" algn="bl" rotWithShape="0">
              <a:prstClr val="black">
                <a:alpha val="40000"/>
              </a:prstClr>
            </a:outerShdw>
          </a:effectLst>
        </p:spPr>
        <p:txBody>
          <a:bodyPr>
            <a:spAutoFit/>
          </a:bodyPr>
          <a:lstStyle/>
          <a:p>
            <a:pPr algn="ctr">
              <a:spcBef>
                <a:spcPct val="50000"/>
              </a:spcBef>
            </a:pPr>
            <a:r>
              <a:rPr lang="de-DE" sz="2000" b="1" dirty="0" smtClean="0">
                <a:latin typeface="Calibri" charset="0"/>
              </a:rPr>
              <a:t>Kleingruppe</a:t>
            </a:r>
            <a:endParaRPr lang="de-DE" sz="2000" b="1" dirty="0">
              <a:latin typeface="Calibri" charset="0"/>
            </a:endParaRPr>
          </a:p>
        </p:txBody>
      </p:sp>
      <p:grpSp>
        <p:nvGrpSpPr>
          <p:cNvPr id="6" name="Group 29"/>
          <p:cNvGrpSpPr>
            <a:grpSpLocks/>
          </p:cNvGrpSpPr>
          <p:nvPr/>
        </p:nvGrpSpPr>
        <p:grpSpPr bwMode="auto">
          <a:xfrm>
            <a:off x="8460432" y="2340853"/>
            <a:ext cx="482029" cy="1036513"/>
            <a:chOff x="1521" y="6244"/>
            <a:chExt cx="138" cy="293"/>
          </a:xfrm>
          <a:effectLst>
            <a:outerShdw blurRad="50800" dist="38100" dir="18900000" algn="bl" rotWithShape="0">
              <a:prstClr val="black">
                <a:alpha val="40000"/>
              </a:prstClr>
            </a:outerShdw>
          </a:effectLst>
        </p:grpSpPr>
        <p:sp>
          <p:nvSpPr>
            <p:cNvPr id="7"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8"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6" name="Group 29"/>
          <p:cNvGrpSpPr>
            <a:grpSpLocks/>
          </p:cNvGrpSpPr>
          <p:nvPr/>
        </p:nvGrpSpPr>
        <p:grpSpPr bwMode="auto">
          <a:xfrm>
            <a:off x="7898230" y="2491541"/>
            <a:ext cx="482029" cy="1036513"/>
            <a:chOff x="1521" y="6244"/>
            <a:chExt cx="138" cy="293"/>
          </a:xfrm>
          <a:effectLst>
            <a:outerShdw blurRad="50800" dist="38100" dir="18900000" algn="bl" rotWithShape="0">
              <a:prstClr val="black">
                <a:alpha val="40000"/>
              </a:prstClr>
            </a:outerShdw>
          </a:effectLst>
        </p:grpSpPr>
        <p:sp>
          <p:nvSpPr>
            <p:cNvPr id="17"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18"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9" name="Group 29"/>
          <p:cNvGrpSpPr>
            <a:grpSpLocks/>
          </p:cNvGrpSpPr>
          <p:nvPr/>
        </p:nvGrpSpPr>
        <p:grpSpPr bwMode="auto">
          <a:xfrm>
            <a:off x="8157121" y="2859109"/>
            <a:ext cx="482029" cy="1036513"/>
            <a:chOff x="1521" y="6244"/>
            <a:chExt cx="138" cy="293"/>
          </a:xfrm>
          <a:effectLst>
            <a:outerShdw blurRad="50800" dist="38100" dir="18900000" algn="bl" rotWithShape="0">
              <a:prstClr val="black">
                <a:alpha val="40000"/>
              </a:prstClr>
            </a:outerShdw>
          </a:effectLst>
        </p:grpSpPr>
        <p:sp>
          <p:nvSpPr>
            <p:cNvPr id="20"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21"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spTree>
    <p:extLst>
      <p:ext uri="{BB962C8B-B14F-4D97-AF65-F5344CB8AC3E}">
        <p14:creationId xmlns:p14="http://schemas.microsoft.com/office/powerpoint/2010/main" val="13552191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b="1" dirty="0"/>
              <a:t>Phänomene, die häufig auftreten </a:t>
            </a:r>
            <a:r>
              <a:rPr lang="de-DE" b="1" dirty="0" smtClean="0"/>
              <a:t>…</a:t>
            </a:r>
          </a:p>
          <a:p>
            <a:r>
              <a:rPr lang="de-DE" dirty="0"/>
              <a:t>„Was-sollen-wir-denn-jetzt-tun“-Phänomen</a:t>
            </a:r>
          </a:p>
          <a:p>
            <a:r>
              <a:rPr lang="de-DE" dirty="0"/>
              <a:t>„Der-Hans-der-</a:t>
            </a:r>
            <a:r>
              <a:rPr lang="de-DE" dirty="0" err="1"/>
              <a:t>machts</a:t>
            </a:r>
            <a:r>
              <a:rPr lang="de-DE" dirty="0"/>
              <a:t>-dann-eh“-Phänomen</a:t>
            </a:r>
          </a:p>
          <a:p>
            <a:r>
              <a:rPr lang="de-DE" dirty="0"/>
              <a:t>„Da-mach-ichs-doch-gleich-lieber-selbst“-Phänomen</a:t>
            </a:r>
          </a:p>
          <a:p>
            <a:r>
              <a:rPr lang="de-DE" dirty="0"/>
              <a:t>„</a:t>
            </a:r>
            <a:r>
              <a:rPr lang="de-DE" dirty="0" smtClean="0"/>
              <a:t>Ja-bin-ich-dann-der-Depp</a:t>
            </a:r>
            <a:r>
              <a:rPr lang="de-DE" dirty="0"/>
              <a:t>“-Phänomen</a:t>
            </a:r>
          </a:p>
          <a:p>
            <a:r>
              <a:rPr lang="de-DE" dirty="0"/>
              <a:t>„Kann-und-mag-ich-nicht-mach-du“-Phänomen</a:t>
            </a:r>
          </a:p>
          <a:p>
            <a:r>
              <a:rPr lang="de-DE" dirty="0"/>
              <a:t>„Ich-habe-meinen-Teil-erledigt“-Phänomen</a:t>
            </a:r>
          </a:p>
          <a:p>
            <a:r>
              <a:rPr lang="de-DE" dirty="0"/>
              <a:t>„Gruppenarbeit-nein-danke“-Phänomen</a:t>
            </a:r>
          </a:p>
          <a:p>
            <a:endParaRPr lang="de-DE" dirty="0"/>
          </a:p>
          <a:p>
            <a:endParaRPr lang="de-DE" b="1" dirty="0"/>
          </a:p>
          <a:p>
            <a:endParaRPr lang="de-DE" dirty="0"/>
          </a:p>
        </p:txBody>
      </p:sp>
      <p:sp>
        <p:nvSpPr>
          <p:cNvPr id="2" name="Titel 1"/>
          <p:cNvSpPr>
            <a:spLocks noGrp="1"/>
          </p:cNvSpPr>
          <p:nvPr>
            <p:ph type="title"/>
          </p:nvPr>
        </p:nvSpPr>
        <p:spPr/>
        <p:txBody>
          <a:bodyPr>
            <a:normAutofit/>
          </a:bodyPr>
          <a:lstStyle/>
          <a:p>
            <a:r>
              <a:rPr lang="de-DE" sz="2500" dirty="0" smtClean="0"/>
              <a:t>Ein paar Worte zur Gruppenarbeit …</a:t>
            </a:r>
            <a:endParaRPr lang="de-DE" sz="2500" dirty="0"/>
          </a:p>
        </p:txBody>
      </p:sp>
      <p:pic>
        <p:nvPicPr>
          <p:cNvPr id="4" name="Bild 22"/>
          <p:cNvPicPr/>
          <p:nvPr/>
        </p:nvPicPr>
        <p:blipFill>
          <a:blip r:embed="rId3" cstate="print"/>
          <a:srcRect/>
          <a:stretch>
            <a:fillRect/>
          </a:stretch>
        </p:blipFill>
        <p:spPr bwMode="auto">
          <a:xfrm>
            <a:off x="5837555" y="3501008"/>
            <a:ext cx="3306445" cy="2197100"/>
          </a:xfrm>
          <a:prstGeom prst="rect">
            <a:avLst/>
          </a:prstGeom>
          <a:noFill/>
          <a:ln w="9525">
            <a:noFill/>
            <a:miter lim="800000"/>
            <a:headEnd/>
            <a:tailEnd/>
          </a:ln>
        </p:spPr>
      </p:pic>
      <p:sp>
        <p:nvSpPr>
          <p:cNvPr id="5" name="Textfeld 4"/>
          <p:cNvSpPr txBox="1"/>
          <p:nvPr/>
        </p:nvSpPr>
        <p:spPr>
          <a:xfrm>
            <a:off x="467544" y="6093296"/>
            <a:ext cx="8496944" cy="215444"/>
          </a:xfrm>
          <a:prstGeom prst="rect">
            <a:avLst/>
          </a:prstGeom>
          <a:noFill/>
        </p:spPr>
        <p:txBody>
          <a:bodyPr wrap="square" rtlCol="0">
            <a:spAutoFit/>
          </a:bodyPr>
          <a:lstStyle/>
          <a:p>
            <a:r>
              <a:rPr lang="de-DE" sz="800" dirty="0" smtClean="0">
                <a:latin typeface="Calibri" charset="0"/>
              </a:rPr>
              <a:t>Holzäpfel &amp; </a:t>
            </a:r>
            <a:r>
              <a:rPr lang="de-DE" sz="800" dirty="0" err="1" smtClean="0">
                <a:latin typeface="Calibri" charset="0"/>
              </a:rPr>
              <a:t>Renkl</a:t>
            </a:r>
            <a:r>
              <a:rPr lang="de-DE" sz="800" dirty="0" smtClean="0">
                <a:latin typeface="Calibri" charset="0"/>
              </a:rPr>
              <a:t> (2010): In der Gruppe arbeiten (lassen) – Phänomene bei der Gruppenarbeit und Gestaltungsideen. In: PM 35, 9-13.</a:t>
            </a:r>
            <a:endParaRPr lang="de-DE" sz="800" dirty="0">
              <a:latin typeface="Calibri" charset="0"/>
            </a:endParaRPr>
          </a:p>
        </p:txBody>
      </p:sp>
    </p:spTree>
    <p:extLst>
      <p:ext uri="{BB962C8B-B14F-4D97-AF65-F5344CB8AC3E}">
        <p14:creationId xmlns:p14="http://schemas.microsoft.com/office/powerpoint/2010/main" val="79725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Inhaltsplatzhalter 2"/>
          <p:cNvSpPr txBox="1">
            <a:spLocks/>
          </p:cNvSpPr>
          <p:nvPr/>
        </p:nvSpPr>
        <p:spPr bwMode="auto">
          <a:xfrm>
            <a:off x="-180528" y="908720"/>
            <a:ext cx="9505056" cy="3600400"/>
          </a:xfrm>
          <a:prstGeom prst="rect">
            <a:avLst/>
          </a:prstGeom>
          <a:solidFill>
            <a:srgbClr val="327A86">
              <a:alpha val="15000"/>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3" name="Titel 2"/>
          <p:cNvSpPr>
            <a:spLocks noGrp="1"/>
          </p:cNvSpPr>
          <p:nvPr>
            <p:ph type="title"/>
          </p:nvPr>
        </p:nvSpPr>
        <p:spPr/>
        <p:txBody>
          <a:bodyPr>
            <a:normAutofit fontScale="90000"/>
          </a:bodyPr>
          <a:lstStyle/>
          <a:p>
            <a:r>
              <a:rPr lang="de-DE" dirty="0"/>
              <a:t>Arbeitsauftrag </a:t>
            </a:r>
            <a:r>
              <a:rPr lang="de-DE" dirty="0" smtClean="0"/>
              <a:t>III</a:t>
            </a:r>
            <a:endParaRPr lang="de-DE" dirty="0"/>
          </a:p>
        </p:txBody>
      </p:sp>
      <p:sp>
        <p:nvSpPr>
          <p:cNvPr id="4" name="Textplatzhalter 3"/>
          <p:cNvSpPr>
            <a:spLocks noGrp="1"/>
          </p:cNvSpPr>
          <p:nvPr>
            <p:ph idx="1"/>
          </p:nvPr>
        </p:nvSpPr>
        <p:spPr/>
        <p:txBody>
          <a:bodyPr>
            <a:normAutofit/>
          </a:bodyPr>
          <a:lstStyle/>
          <a:p>
            <a:pPr marL="609600" indent="-609600">
              <a:lnSpc>
                <a:spcPct val="90000"/>
              </a:lnSpc>
              <a:buFont typeface="+mj-lt"/>
              <a:buAutoNum type="romanUcPeriod"/>
            </a:pPr>
            <a:r>
              <a:rPr lang="de-DE" sz="2400" b="1" dirty="0" smtClean="0">
                <a:solidFill>
                  <a:schemeClr val="tx2">
                    <a:lumMod val="60000"/>
                    <a:lumOff val="40000"/>
                  </a:schemeClr>
                </a:solidFill>
                <a:latin typeface="Calibri" pitchFamily="34" charset="0"/>
              </a:rPr>
              <a:t>Welches Potential bieten die Aufgaben für kooperatives Arbeiten?</a:t>
            </a:r>
            <a:r>
              <a:rPr lang="de-DE" sz="1800" b="1" dirty="0" smtClean="0">
                <a:solidFill>
                  <a:srgbClr val="0070C0"/>
                </a:solidFill>
                <a:latin typeface="Calibri" pitchFamily="34" charset="0"/>
              </a:rPr>
              <a:t/>
            </a:r>
            <a:br>
              <a:rPr lang="de-DE" sz="1800" b="1" dirty="0" smtClean="0">
                <a:solidFill>
                  <a:srgbClr val="0070C0"/>
                </a:solidFill>
                <a:latin typeface="Calibri" pitchFamily="34" charset="0"/>
              </a:rPr>
            </a:br>
            <a:r>
              <a:rPr lang="de-DE" sz="1800" dirty="0" smtClean="0">
                <a:latin typeface="Calibri" pitchFamily="34" charset="0"/>
              </a:rPr>
              <a:t>Welche kooperativen Elemente stecken in der Aufgabenstellung?</a:t>
            </a:r>
            <a:br>
              <a:rPr lang="de-DE" sz="1800" dirty="0" smtClean="0">
                <a:latin typeface="Calibri" pitchFamily="34" charset="0"/>
              </a:rPr>
            </a:br>
            <a:r>
              <a:rPr lang="de-DE" sz="1800" dirty="0" smtClean="0">
                <a:latin typeface="Calibri" pitchFamily="34" charset="0"/>
              </a:rPr>
              <a:t/>
            </a:r>
            <a:br>
              <a:rPr lang="de-DE" sz="1800" dirty="0" smtClean="0">
                <a:latin typeface="Calibri" pitchFamily="34" charset="0"/>
              </a:rPr>
            </a:br>
            <a:endParaRPr lang="de-DE" sz="1200" dirty="0" smtClean="0">
              <a:effectLst/>
              <a:latin typeface="Calibri" pitchFamily="34" charset="0"/>
              <a:sym typeface="Wingdings" pitchFamily="2" charset="2"/>
            </a:endParaRPr>
          </a:p>
          <a:p>
            <a:pPr marL="609600" indent="-609600">
              <a:lnSpc>
                <a:spcPct val="90000"/>
              </a:lnSpc>
              <a:buFont typeface="+mj-lt"/>
              <a:buAutoNum type="romanUcPeriod"/>
            </a:pPr>
            <a:r>
              <a:rPr lang="de-DE" sz="2400" b="1" dirty="0" smtClean="0">
                <a:solidFill>
                  <a:schemeClr val="tx2">
                    <a:lumMod val="60000"/>
                    <a:lumOff val="40000"/>
                  </a:schemeClr>
                </a:solidFill>
                <a:latin typeface="Calibri" pitchFamily="34" charset="0"/>
              </a:rPr>
              <a:t>Wie könnte die Aufgabenstellung hinsichtlich kooperativen Arbeitens erweitert werden?</a:t>
            </a:r>
            <a:r>
              <a:rPr lang="de-DE" sz="2400" b="1" dirty="0">
                <a:solidFill>
                  <a:srgbClr val="0070C0"/>
                </a:solidFill>
                <a:latin typeface="Calibri" pitchFamily="34" charset="0"/>
              </a:rPr>
              <a:t/>
            </a:r>
            <a:br>
              <a:rPr lang="de-DE" sz="2400" b="1" dirty="0">
                <a:solidFill>
                  <a:srgbClr val="0070C0"/>
                </a:solidFill>
                <a:latin typeface="Calibri" pitchFamily="34" charset="0"/>
              </a:rPr>
            </a:br>
            <a:r>
              <a:rPr lang="de-DE" sz="1800" dirty="0" smtClean="0">
                <a:latin typeface="Calibri" pitchFamily="34" charset="0"/>
              </a:rPr>
              <a:t>Welche (zusätzlichen) Arbeitsaufträge könnten gestellt werden, </a:t>
            </a:r>
            <a:r>
              <a:rPr lang="de-DE" sz="1800" dirty="0" smtClean="0">
                <a:latin typeface="Calibri" pitchFamily="34" charset="0"/>
              </a:rPr>
              <a:t/>
            </a:r>
            <a:br>
              <a:rPr lang="de-DE" sz="1800" dirty="0" smtClean="0">
                <a:latin typeface="Calibri" pitchFamily="34" charset="0"/>
              </a:rPr>
            </a:br>
            <a:r>
              <a:rPr lang="de-DE" sz="1800" dirty="0" smtClean="0">
                <a:latin typeface="Calibri" pitchFamily="34" charset="0"/>
              </a:rPr>
              <a:t>um </a:t>
            </a:r>
            <a:r>
              <a:rPr lang="de-DE" sz="1800" dirty="0" smtClean="0">
                <a:latin typeface="Calibri" pitchFamily="34" charset="0"/>
              </a:rPr>
              <a:t>kooperatives Arbeiten zu erreichen</a:t>
            </a:r>
            <a:r>
              <a:rPr lang="de-DE" sz="1800" dirty="0" smtClean="0">
                <a:latin typeface="Calibri" pitchFamily="34" charset="0"/>
              </a:rPr>
              <a:t>?</a:t>
            </a:r>
            <a:br>
              <a:rPr lang="de-DE" sz="1800" dirty="0" smtClean="0">
                <a:latin typeface="Calibri" pitchFamily="34" charset="0"/>
              </a:rPr>
            </a:br>
            <a:r>
              <a:rPr lang="de-DE" sz="1800" dirty="0" smtClean="0">
                <a:latin typeface="Calibri" pitchFamily="34" charset="0"/>
              </a:rPr>
              <a:t/>
            </a:r>
            <a:br>
              <a:rPr lang="de-DE" sz="1800" dirty="0" smtClean="0">
                <a:latin typeface="Calibri" pitchFamily="34" charset="0"/>
              </a:rPr>
            </a:br>
            <a:r>
              <a:rPr lang="de-DE" sz="1800" dirty="0" smtClean="0">
                <a:latin typeface="Calibri" pitchFamily="34" charset="0"/>
              </a:rPr>
              <a:t>Welche zusätzlichen Ziele &amp; Kompetenzen lassen sich damit erzielen?</a:t>
            </a:r>
          </a:p>
          <a:p>
            <a:pPr marL="609600" indent="-609600">
              <a:lnSpc>
                <a:spcPct val="90000"/>
              </a:lnSpc>
              <a:buFont typeface="+mj-lt"/>
              <a:buAutoNum type="romanUcPeriod"/>
            </a:pPr>
            <a:endParaRPr lang="de-DE" sz="1200" dirty="0" smtClean="0">
              <a:solidFill>
                <a:srgbClr val="213A59"/>
              </a:solidFill>
              <a:effectLst/>
              <a:latin typeface="Calibri" pitchFamily="34" charset="0"/>
              <a:sym typeface="Wingdings" pitchFamily="2" charset="2"/>
            </a:endParaRPr>
          </a:p>
        </p:txBody>
      </p:sp>
      <p:sp>
        <p:nvSpPr>
          <p:cNvPr id="5" name="Text Box 41"/>
          <p:cNvSpPr txBox="1">
            <a:spLocks noChangeArrowheads="1"/>
          </p:cNvSpPr>
          <p:nvPr/>
        </p:nvSpPr>
        <p:spPr bwMode="auto">
          <a:xfrm>
            <a:off x="7344221" y="1516722"/>
            <a:ext cx="1692275" cy="400110"/>
          </a:xfrm>
          <a:prstGeom prst="rect">
            <a:avLst/>
          </a:prstGeom>
          <a:solidFill>
            <a:schemeClr val="bg1">
              <a:lumMod val="85000"/>
            </a:schemeClr>
          </a:solidFill>
          <a:ln w="9525">
            <a:noFill/>
            <a:miter lim="800000"/>
            <a:headEnd/>
            <a:tailEnd/>
          </a:ln>
          <a:effectLst>
            <a:outerShdw blurRad="50800" dist="38100" dir="18900000" algn="bl" rotWithShape="0">
              <a:prstClr val="black">
                <a:alpha val="40000"/>
              </a:prstClr>
            </a:outerShdw>
          </a:effectLst>
        </p:spPr>
        <p:txBody>
          <a:bodyPr>
            <a:spAutoFit/>
          </a:bodyPr>
          <a:lstStyle/>
          <a:p>
            <a:pPr algn="ctr">
              <a:spcBef>
                <a:spcPct val="50000"/>
              </a:spcBef>
            </a:pPr>
            <a:r>
              <a:rPr lang="de-DE" sz="2000" b="1" dirty="0" smtClean="0">
                <a:latin typeface="Calibri" charset="0"/>
              </a:rPr>
              <a:t>Kleingruppe</a:t>
            </a:r>
            <a:endParaRPr lang="de-DE" sz="2000" b="1" dirty="0">
              <a:latin typeface="Calibri" charset="0"/>
            </a:endParaRPr>
          </a:p>
        </p:txBody>
      </p:sp>
      <p:grpSp>
        <p:nvGrpSpPr>
          <p:cNvPr id="6" name="Group 29"/>
          <p:cNvGrpSpPr>
            <a:grpSpLocks/>
          </p:cNvGrpSpPr>
          <p:nvPr/>
        </p:nvGrpSpPr>
        <p:grpSpPr bwMode="auto">
          <a:xfrm>
            <a:off x="8532440" y="1908805"/>
            <a:ext cx="482029" cy="1036513"/>
            <a:chOff x="1521" y="6244"/>
            <a:chExt cx="138" cy="293"/>
          </a:xfrm>
          <a:effectLst>
            <a:outerShdw blurRad="50800" dist="38100" dir="18900000" algn="bl" rotWithShape="0">
              <a:prstClr val="black">
                <a:alpha val="40000"/>
              </a:prstClr>
            </a:outerShdw>
          </a:effectLst>
        </p:grpSpPr>
        <p:sp>
          <p:nvSpPr>
            <p:cNvPr id="7"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8"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6" name="Group 29"/>
          <p:cNvGrpSpPr>
            <a:grpSpLocks/>
          </p:cNvGrpSpPr>
          <p:nvPr/>
        </p:nvGrpSpPr>
        <p:grpSpPr bwMode="auto">
          <a:xfrm>
            <a:off x="7970238" y="2059493"/>
            <a:ext cx="482029" cy="1036513"/>
            <a:chOff x="1521" y="6244"/>
            <a:chExt cx="138" cy="293"/>
          </a:xfrm>
          <a:effectLst>
            <a:outerShdw blurRad="50800" dist="38100" dir="18900000" algn="bl" rotWithShape="0">
              <a:prstClr val="black">
                <a:alpha val="40000"/>
              </a:prstClr>
            </a:outerShdw>
          </a:effectLst>
        </p:grpSpPr>
        <p:sp>
          <p:nvSpPr>
            <p:cNvPr id="17"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18"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grpSp>
        <p:nvGrpSpPr>
          <p:cNvPr id="19" name="Group 29"/>
          <p:cNvGrpSpPr>
            <a:grpSpLocks/>
          </p:cNvGrpSpPr>
          <p:nvPr/>
        </p:nvGrpSpPr>
        <p:grpSpPr bwMode="auto">
          <a:xfrm>
            <a:off x="8229129" y="2427061"/>
            <a:ext cx="482029" cy="1036513"/>
            <a:chOff x="1521" y="6244"/>
            <a:chExt cx="138" cy="293"/>
          </a:xfrm>
          <a:effectLst>
            <a:outerShdw blurRad="50800" dist="38100" dir="18900000" algn="bl" rotWithShape="0">
              <a:prstClr val="black">
                <a:alpha val="40000"/>
              </a:prstClr>
            </a:outerShdw>
          </a:effectLst>
        </p:grpSpPr>
        <p:sp>
          <p:nvSpPr>
            <p:cNvPr id="20" name="Freeform 30"/>
            <p:cNvSpPr>
              <a:spLocks/>
            </p:cNvSpPr>
            <p:nvPr/>
          </p:nvSpPr>
          <p:spPr bwMode="auto">
            <a:xfrm>
              <a:off x="1521" y="6360"/>
              <a:ext cx="138" cy="177"/>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sp>
          <p:nvSpPr>
            <p:cNvPr id="21" name="Oval 31"/>
            <p:cNvSpPr>
              <a:spLocks noChangeArrowheads="1"/>
            </p:cNvSpPr>
            <p:nvPr/>
          </p:nvSpPr>
          <p:spPr bwMode="auto">
            <a:xfrm>
              <a:off x="1527" y="6244"/>
              <a:ext cx="119" cy="119"/>
            </a:xfrm>
            <a:prstGeom prst="ellipse">
              <a:avLst/>
            </a:prstGeom>
            <a:solidFill>
              <a:srgbClr val="6666FF"/>
            </a:solidFill>
            <a:ln w="9525">
              <a:solidFill>
                <a:srgbClr val="FFFFFF"/>
              </a:solidFill>
              <a:round/>
              <a:headEnd/>
              <a:tailEnd/>
            </a:ln>
            <a:effectLst>
              <a:prstShdw prst="shdw12">
                <a:srgbClr val="808080">
                  <a:alpha val="50000"/>
                </a:srgbClr>
              </a:prstShdw>
            </a:effectLst>
          </p:spPr>
          <p:txBody>
            <a:bodyPr/>
            <a:lstStyle/>
            <a:p>
              <a:endParaRPr lang="de-DE" dirty="0">
                <a:latin typeface="Calibri" charset="0"/>
              </a:endParaRPr>
            </a:p>
          </p:txBody>
        </p:sp>
      </p:grpSp>
    </p:spTree>
    <p:extLst>
      <p:ext uri="{BB962C8B-B14F-4D97-AF65-F5344CB8AC3E}">
        <p14:creationId xmlns:p14="http://schemas.microsoft.com/office/powerpoint/2010/main" val="1108400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3573016"/>
            <a:ext cx="8316416"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dirty="0" smtClean="0"/>
              <a:t>Gliederung</a:t>
            </a:r>
            <a:endParaRPr lang="de-DE"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Reflexion der Aufgabenbearbeitung</a:t>
            </a:r>
            <a:endParaRPr lang="de-DE" dirty="0">
              <a:solidFill>
                <a:srgbClr val="327A86"/>
              </a:solidFill>
            </a:endParaRPr>
          </a:p>
          <a:p>
            <a:pPr marL="514350" indent="-514350">
              <a:buClr>
                <a:srgbClr val="327A86"/>
              </a:buClr>
              <a:buAutoNum type="arabicPeriod"/>
            </a:pPr>
            <a:r>
              <a:rPr lang="de-DE" dirty="0" smtClean="0">
                <a:solidFill>
                  <a:srgbClr val="327A86"/>
                </a:solidFill>
              </a:rPr>
              <a:t>Arbeitsphase: Ein kritischer Blick auf die Schülerbearbeitungen und die Aufgaben </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 Weiterentwicklung der Aufgaben</a:t>
            </a:r>
            <a:endParaRPr lang="de-DE" dirty="0">
              <a:solidFill>
                <a:srgbClr val="327A86"/>
              </a:solidFill>
            </a:endParaRPr>
          </a:p>
          <a:p>
            <a:pPr marL="514350" indent="-514350">
              <a:buClr>
                <a:srgbClr val="327A86"/>
              </a:buClr>
              <a:buAutoNum type="arabicPeriod"/>
            </a:pPr>
            <a:r>
              <a:rPr lang="de-DE" dirty="0" smtClean="0">
                <a:solidFill>
                  <a:schemeClr val="accent1"/>
                </a:solidFill>
              </a:rPr>
              <a:t>Überlegungen zur Weiterarbeit im Kollegium</a:t>
            </a:r>
            <a:endParaRPr lang="de-DE" dirty="0">
              <a:solidFill>
                <a:schemeClr val="accent1"/>
              </a:solidFill>
            </a:endParaRPr>
          </a:p>
        </p:txBody>
      </p:sp>
    </p:spTree>
    <p:extLst>
      <p:ext uri="{BB962C8B-B14F-4D97-AF65-F5344CB8AC3E}">
        <p14:creationId xmlns:p14="http://schemas.microsoft.com/office/powerpoint/2010/main" val="3961877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ars\Fotos\Fotos für den Austausch\IMG_826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908720"/>
            <a:ext cx="9144000" cy="6091131"/>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34309" y="6021288"/>
            <a:ext cx="9149057" cy="584775"/>
          </a:xfrm>
          <a:prstGeom prst="rect">
            <a:avLst/>
          </a:prstGeom>
          <a:solidFill>
            <a:srgbClr val="FFFFFF"/>
          </a:solidFill>
        </p:spPr>
        <p:txBody>
          <a:bodyPr wrap="square" rtlCol="0">
            <a:spAutoFit/>
          </a:bodyPr>
          <a:lstStyle/>
          <a:p>
            <a:r>
              <a:rPr lang="de-DE" sz="3200" b="1" dirty="0" smtClean="0">
                <a:latin typeface="Calibri" charset="0"/>
              </a:rPr>
              <a:t>Die Arbeit im Kollegium …</a:t>
            </a:r>
            <a:endParaRPr lang="de-DE" sz="3200" b="1" dirty="0">
              <a:latin typeface="Calibri" charset="0"/>
            </a:endParaRPr>
          </a:p>
        </p:txBody>
      </p:sp>
    </p:spTree>
    <p:extLst>
      <p:ext uri="{BB962C8B-B14F-4D97-AF65-F5344CB8AC3E}">
        <p14:creationId xmlns:p14="http://schemas.microsoft.com/office/powerpoint/2010/main" val="2267065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Lars\Fotos\Fotos für den Austausch\IMG_826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512" y="908720"/>
            <a:ext cx="9180512" cy="6091131"/>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idx="4294967295"/>
          </p:nvPr>
        </p:nvSpPr>
        <p:spPr>
          <a:xfrm>
            <a:off x="0" y="765175"/>
            <a:ext cx="8642350" cy="1143000"/>
          </a:xfrm>
        </p:spPr>
        <p:txBody>
          <a:bodyPr/>
          <a:lstStyle/>
          <a:p>
            <a:r>
              <a:rPr lang="de-DE" dirty="0" err="1" smtClean="0"/>
              <a:t>Übephasen</a:t>
            </a:r>
            <a:r>
              <a:rPr lang="de-DE" dirty="0" smtClean="0"/>
              <a:t> produktiv gestalten?</a:t>
            </a:r>
            <a:endParaRPr lang="de-DE" dirty="0"/>
          </a:p>
        </p:txBody>
      </p:sp>
      <p:sp>
        <p:nvSpPr>
          <p:cNvPr id="4" name="AutoShape 3"/>
          <p:cNvSpPr>
            <a:spLocks noChangeArrowheads="1"/>
          </p:cNvSpPr>
          <p:nvPr/>
        </p:nvSpPr>
        <p:spPr bwMode="auto">
          <a:xfrm>
            <a:off x="5812104" y="1052736"/>
            <a:ext cx="3440416" cy="1368152"/>
          </a:xfrm>
          <a:prstGeom prst="wedgeRoundRectCallout">
            <a:avLst>
              <a:gd name="adj1" fmla="val -69454"/>
              <a:gd name="adj2" fmla="val 53226"/>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a:latin typeface="Calibri" pitchFamily="34" charset="0"/>
              </a:rPr>
              <a:t>„Geliebte Päckchen“</a:t>
            </a:r>
          </a:p>
          <a:p>
            <a:pPr>
              <a:spcAft>
                <a:spcPts val="1000"/>
              </a:spcAft>
            </a:pPr>
            <a:r>
              <a:rPr lang="de-DE" sz="1600" dirty="0">
                <a:latin typeface="Calibri" pitchFamily="34" charset="0"/>
              </a:rPr>
              <a:t>Viele Schüler zeigen eine Vorliebe für „graue Päckchen“ und „bunte Hunde“ und nichts ist </a:t>
            </a:r>
            <a:r>
              <a:rPr lang="de-DE" sz="1600" dirty="0" smtClean="0">
                <a:latin typeface="Calibri" pitchFamily="34" charset="0"/>
              </a:rPr>
              <a:t>motivierender!</a:t>
            </a:r>
            <a:endParaRPr lang="de-DE" sz="2400" dirty="0">
              <a:latin typeface="Calibri" charset="0"/>
            </a:endParaRPr>
          </a:p>
        </p:txBody>
      </p:sp>
      <p:sp>
        <p:nvSpPr>
          <p:cNvPr id="5" name="AutoShape 4"/>
          <p:cNvSpPr>
            <a:spLocks noChangeArrowheads="1"/>
          </p:cNvSpPr>
          <p:nvPr/>
        </p:nvSpPr>
        <p:spPr bwMode="auto">
          <a:xfrm>
            <a:off x="-36513" y="1644464"/>
            <a:ext cx="3912429" cy="1046684"/>
          </a:xfrm>
          <a:prstGeom prst="wedgeRoundRectCallout">
            <a:avLst>
              <a:gd name="adj1" fmla="val 61506"/>
              <a:gd name="adj2" fmla="val 53110"/>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a:latin typeface="Calibri" pitchFamily="34" charset="0"/>
              </a:rPr>
              <a:t>„Höherer Zeitaufwand“</a:t>
            </a:r>
          </a:p>
          <a:p>
            <a:pPr>
              <a:spcAft>
                <a:spcPts val="1000"/>
              </a:spcAft>
            </a:pPr>
            <a:r>
              <a:rPr lang="de-DE" sz="1600" dirty="0" smtClean="0">
                <a:latin typeface="Calibri" pitchFamily="34" charset="0"/>
              </a:rPr>
              <a:t>Solche Aufgaben sind viel zu zeitaufwendig für den Unterricht. </a:t>
            </a:r>
            <a:endParaRPr lang="de-DE" sz="2400" dirty="0">
              <a:latin typeface="Calibri" charset="0"/>
            </a:endParaRPr>
          </a:p>
        </p:txBody>
      </p:sp>
      <p:sp>
        <p:nvSpPr>
          <p:cNvPr id="6" name="AutoShape 5"/>
          <p:cNvSpPr>
            <a:spLocks noChangeArrowheads="1"/>
          </p:cNvSpPr>
          <p:nvPr/>
        </p:nvSpPr>
        <p:spPr bwMode="auto">
          <a:xfrm>
            <a:off x="-36512" y="2708920"/>
            <a:ext cx="3912430" cy="1862137"/>
          </a:xfrm>
          <a:prstGeom prst="wedgeRoundRectCallout">
            <a:avLst>
              <a:gd name="adj1" fmla="val 59324"/>
              <a:gd name="adj2" fmla="val 426"/>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a:latin typeface="Calibri" pitchFamily="34" charset="0"/>
              </a:rPr>
              <a:t>„Schwer durchsetzbar“</a:t>
            </a:r>
          </a:p>
          <a:p>
            <a:pPr>
              <a:spcAft>
                <a:spcPts val="1000"/>
              </a:spcAft>
            </a:pPr>
            <a:r>
              <a:rPr lang="de-DE" sz="1600" dirty="0" smtClean="0">
                <a:latin typeface="Calibri" pitchFamily="34" charset="0"/>
              </a:rPr>
              <a:t>Das stößt auf </a:t>
            </a:r>
            <a:r>
              <a:rPr lang="de-DE" sz="1600" dirty="0">
                <a:latin typeface="Calibri" pitchFamily="34" charset="0"/>
              </a:rPr>
              <a:t>Widerstand von Eltern und manchmal auch Kollegen. Insbesondere </a:t>
            </a:r>
            <a:r>
              <a:rPr lang="de-DE" sz="1600" dirty="0" smtClean="0">
                <a:latin typeface="Calibri" pitchFamily="34" charset="0"/>
              </a:rPr>
              <a:t>erschwert dies, Noten zu machen, die </a:t>
            </a:r>
            <a:r>
              <a:rPr lang="de-DE" sz="1600" dirty="0">
                <a:latin typeface="Calibri" pitchFamily="34" charset="0"/>
              </a:rPr>
              <a:t>man schwarz auf weiß belegen kann.</a:t>
            </a:r>
            <a:endParaRPr lang="de-DE" sz="2400" dirty="0">
              <a:latin typeface="Calibri" charset="0"/>
            </a:endParaRPr>
          </a:p>
        </p:txBody>
      </p:sp>
      <p:sp>
        <p:nvSpPr>
          <p:cNvPr id="7" name="AutoShape 6"/>
          <p:cNvSpPr>
            <a:spLocks noChangeArrowheads="1"/>
          </p:cNvSpPr>
          <p:nvPr/>
        </p:nvSpPr>
        <p:spPr bwMode="auto">
          <a:xfrm>
            <a:off x="5878028" y="2636912"/>
            <a:ext cx="3265972" cy="593836"/>
          </a:xfrm>
          <a:prstGeom prst="wedgeRoundRectCallout">
            <a:avLst>
              <a:gd name="adj1" fmla="val -72723"/>
              <a:gd name="adj2" fmla="val 37083"/>
              <a:gd name="adj3" fmla="val 16667"/>
            </a:avLst>
          </a:prstGeom>
          <a:solidFill>
            <a:srgbClr val="FFFFFF"/>
          </a:solidFill>
          <a:ln w="9525">
            <a:solidFill>
              <a:srgbClr val="000000"/>
            </a:solidFill>
            <a:miter lim="800000"/>
            <a:headEnd/>
            <a:tailEnd/>
          </a:ln>
        </p:spPr>
        <p:txBody>
          <a:bodyPr/>
          <a:lstStyle/>
          <a:p>
            <a:pPr>
              <a:spcAft>
                <a:spcPts val="1000"/>
              </a:spcAft>
            </a:pPr>
            <a:r>
              <a:rPr lang="de-DE" sz="1600" dirty="0">
                <a:latin typeface="Calibri" pitchFamily="34" charset="0"/>
              </a:rPr>
              <a:t/>
            </a:r>
            <a:br>
              <a:rPr lang="de-DE" sz="1600" dirty="0">
                <a:latin typeface="Calibri" pitchFamily="34" charset="0"/>
              </a:rPr>
            </a:br>
            <a:r>
              <a:rPr lang="de-DE" sz="1600" dirty="0" smtClean="0">
                <a:latin typeface="Calibri" pitchFamily="34" charset="0"/>
              </a:rPr>
              <a:t>…</a:t>
            </a:r>
            <a:endParaRPr lang="de-DE" sz="2400" dirty="0">
              <a:latin typeface="Calibri" charset="0"/>
            </a:endParaRPr>
          </a:p>
        </p:txBody>
      </p:sp>
      <p:sp>
        <p:nvSpPr>
          <p:cNvPr id="9" name="AutoShape 5"/>
          <p:cNvSpPr>
            <a:spLocks noChangeArrowheads="1"/>
          </p:cNvSpPr>
          <p:nvPr/>
        </p:nvSpPr>
        <p:spPr bwMode="auto">
          <a:xfrm>
            <a:off x="-36511" y="4581128"/>
            <a:ext cx="3912427" cy="1643255"/>
          </a:xfrm>
          <a:prstGeom prst="wedgeRoundRectCallout">
            <a:avLst>
              <a:gd name="adj1" fmla="val 57913"/>
              <a:gd name="adj2" fmla="val -51459"/>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smtClean="0">
                <a:latin typeface="Calibri" pitchFamily="34" charset="0"/>
              </a:rPr>
              <a:t>„Falscher Ansatz “</a:t>
            </a:r>
            <a:endParaRPr lang="de-DE" b="1" dirty="0">
              <a:latin typeface="Calibri" pitchFamily="34" charset="0"/>
            </a:endParaRPr>
          </a:p>
          <a:p>
            <a:pPr>
              <a:spcAft>
                <a:spcPts val="1000"/>
              </a:spcAft>
            </a:pPr>
            <a:r>
              <a:rPr lang="de-DE" sz="1600" dirty="0" smtClean="0">
                <a:latin typeface="Calibri" pitchFamily="34" charset="0"/>
              </a:rPr>
              <a:t>Wozu sollen Schülerinnen und Schüler alles selbst nacherfinden, wenn das schon längst bekannt ist? Man kann es ihnen doch leichter machen!</a:t>
            </a:r>
            <a:endParaRPr lang="de-DE" sz="2400" dirty="0">
              <a:latin typeface="Calibri" charset="0"/>
            </a:endParaRPr>
          </a:p>
        </p:txBody>
      </p:sp>
      <p:sp>
        <p:nvSpPr>
          <p:cNvPr id="10" name="AutoShape 5"/>
          <p:cNvSpPr>
            <a:spLocks noChangeArrowheads="1"/>
          </p:cNvSpPr>
          <p:nvPr/>
        </p:nvSpPr>
        <p:spPr bwMode="auto">
          <a:xfrm>
            <a:off x="2964350" y="5877272"/>
            <a:ext cx="5454502" cy="1084207"/>
          </a:xfrm>
          <a:prstGeom prst="wedgeRoundRectCallout">
            <a:avLst>
              <a:gd name="adj1" fmla="val -21283"/>
              <a:gd name="adj2" fmla="val -90720"/>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smtClean="0">
                <a:latin typeface="Calibri" pitchFamily="34" charset="0"/>
              </a:rPr>
              <a:t>„Keine Fehler machen! “</a:t>
            </a:r>
            <a:endParaRPr lang="de-DE" b="1" dirty="0">
              <a:latin typeface="Calibri" pitchFamily="34" charset="0"/>
            </a:endParaRPr>
          </a:p>
          <a:p>
            <a:pPr>
              <a:spcAft>
                <a:spcPts val="1000"/>
              </a:spcAft>
            </a:pPr>
            <a:r>
              <a:rPr lang="de-DE" sz="1600" dirty="0" smtClean="0">
                <a:latin typeface="Calibri" pitchFamily="34" charset="0"/>
              </a:rPr>
              <a:t>Wenn die Schülerinnen und Schüler alleine arbeiten, machen sie Fehler – das sollte man von Anfang an vermeiden!</a:t>
            </a:r>
            <a:endParaRPr lang="de-DE" sz="2400" dirty="0">
              <a:latin typeface="Calibri" charset="0"/>
            </a:endParaRPr>
          </a:p>
        </p:txBody>
      </p:sp>
      <p:sp>
        <p:nvSpPr>
          <p:cNvPr id="3" name="AutoShape 2"/>
          <p:cNvSpPr>
            <a:spLocks noChangeArrowheads="1"/>
          </p:cNvSpPr>
          <p:nvPr/>
        </p:nvSpPr>
        <p:spPr bwMode="auto">
          <a:xfrm>
            <a:off x="5076056" y="3933056"/>
            <a:ext cx="4188341" cy="1922987"/>
          </a:xfrm>
          <a:prstGeom prst="wedgeRoundRectCallout">
            <a:avLst>
              <a:gd name="adj1" fmla="val -66683"/>
              <a:gd name="adj2" fmla="val -44984"/>
              <a:gd name="adj3" fmla="val 16667"/>
            </a:avLst>
          </a:prstGeom>
          <a:solidFill>
            <a:srgbClr val="FFFFFF"/>
          </a:solidFill>
          <a:ln w="9525">
            <a:solidFill>
              <a:srgbClr val="000000"/>
            </a:solidFill>
            <a:miter lim="800000"/>
            <a:headEnd/>
            <a:tailEnd/>
          </a:ln>
        </p:spPr>
        <p:txBody>
          <a:bodyPr/>
          <a:lstStyle/>
          <a:p>
            <a:pPr>
              <a:spcAft>
                <a:spcPts val="1000"/>
              </a:spcAft>
            </a:pPr>
            <a:r>
              <a:rPr lang="de-DE" b="1" dirty="0">
                <a:latin typeface="Calibri" pitchFamily="34" charset="0"/>
              </a:rPr>
              <a:t>„Lernschwache Schüler“</a:t>
            </a:r>
          </a:p>
          <a:p>
            <a:pPr>
              <a:spcAft>
                <a:spcPts val="1000"/>
              </a:spcAft>
            </a:pPr>
            <a:r>
              <a:rPr lang="de-DE" sz="1600" dirty="0" smtClean="0">
                <a:latin typeface="Calibri" pitchFamily="34" charset="0"/>
              </a:rPr>
              <a:t>Diese Aufgaben eignen sich doch nur für die Guten. </a:t>
            </a:r>
            <a:r>
              <a:rPr lang="de-DE" sz="1600" dirty="0">
                <a:latin typeface="Calibri" pitchFamily="34" charset="0"/>
              </a:rPr>
              <a:t>Für </a:t>
            </a:r>
            <a:r>
              <a:rPr lang="de-DE" sz="1600" dirty="0" smtClean="0">
                <a:latin typeface="Calibri" pitchFamily="34" charset="0"/>
              </a:rPr>
              <a:t>Lernschwache bleibt </a:t>
            </a:r>
            <a:r>
              <a:rPr lang="de-DE" sz="1600" dirty="0">
                <a:latin typeface="Calibri" pitchFamily="34" charset="0"/>
              </a:rPr>
              <a:t>nur der mühselige Weg des </a:t>
            </a:r>
            <a:r>
              <a:rPr lang="de-DE" sz="1600" dirty="0" smtClean="0">
                <a:latin typeface="Calibri" pitchFamily="34" charset="0"/>
              </a:rPr>
              <a:t>kleinschrittigen</a:t>
            </a:r>
            <a:r>
              <a:rPr lang="de-DE" sz="1600" dirty="0">
                <a:latin typeface="Calibri" pitchFamily="34" charset="0"/>
              </a:rPr>
              <a:t>, langsamen Vorgehens, begleitet von intensiven gleichförmigen Übungen.</a:t>
            </a:r>
            <a:endParaRPr lang="de-DE" sz="2400" dirty="0">
              <a:latin typeface="Calibri" charset="0"/>
            </a:endParaRPr>
          </a:p>
        </p:txBody>
      </p:sp>
    </p:spTree>
    <p:extLst>
      <p:ext uri="{BB962C8B-B14F-4D97-AF65-F5344CB8AC3E}">
        <p14:creationId xmlns:p14="http://schemas.microsoft.com/office/powerpoint/2010/main" val="19269257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2" descr="C:\Lars\Fotos\Fotos für den Austausch\IMG_826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908720"/>
            <a:ext cx="9144000" cy="6091131"/>
          </a:xfrm>
          <a:prstGeom prst="rect">
            <a:avLst/>
          </a:prstGeom>
          <a:noFill/>
          <a:extLst>
            <a:ext uri="{909E8E84-426E-40DD-AFC4-6F175D3DCCD1}">
              <a14:hiddenFill xmlns:a14="http://schemas.microsoft.com/office/drawing/2010/main">
                <a:solidFill>
                  <a:srgbClr val="FFFFFF"/>
                </a:solidFill>
              </a14:hiddenFill>
            </a:ext>
          </a:extLst>
        </p:spPr>
      </p:pic>
      <p:sp>
        <p:nvSpPr>
          <p:cNvPr id="7" name="Titel 1"/>
          <p:cNvSpPr txBox="1">
            <a:spLocks/>
          </p:cNvSpPr>
          <p:nvPr/>
        </p:nvSpPr>
        <p:spPr>
          <a:xfrm>
            <a:off x="395287" y="1124744"/>
            <a:ext cx="8641209" cy="1143000"/>
          </a:xfrm>
          <a:prstGeom prst="rect">
            <a:avLst/>
          </a:prstGeom>
          <a:no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b="1" dirty="0" smtClean="0">
                <a:latin typeface="Calibri" panose="020F0502020204030204" pitchFamily="34" charset="0"/>
              </a:rPr>
              <a:t>Mögliche Argumente für die Implementierung in der Schule</a:t>
            </a:r>
          </a:p>
        </p:txBody>
      </p:sp>
      <p:sp>
        <p:nvSpPr>
          <p:cNvPr id="8" name="Textfeld 13"/>
          <p:cNvSpPr txBox="1">
            <a:spLocks noChangeArrowheads="1"/>
          </p:cNvSpPr>
          <p:nvPr/>
        </p:nvSpPr>
        <p:spPr bwMode="auto">
          <a:xfrm>
            <a:off x="395287" y="2348880"/>
            <a:ext cx="8641209" cy="4650971"/>
          </a:xfrm>
          <a:prstGeom prst="rect">
            <a:avLst/>
          </a:prstGeom>
          <a:solidFill>
            <a:srgbClr val="FFFFFF">
              <a:alpha val="60000"/>
            </a:srgbClr>
          </a:solidFill>
        </p:spPr>
        <p:txBody>
          <a:bodyPr/>
          <a:lstStyle>
            <a:defPPr>
              <a:defRPr lang="de-DE"/>
            </a:defPPr>
            <a:lvl1pPr>
              <a:spcBef>
                <a:spcPct val="0"/>
              </a:spcBef>
              <a:buNone/>
              <a:defRPr sz="3200" b="1">
                <a:latin typeface="+mj-lt"/>
                <a:ea typeface="+mj-ea"/>
                <a:cs typeface="+mj-cs"/>
              </a:defRPr>
            </a:lvl1pPr>
          </a:lstStyle>
          <a:p>
            <a:r>
              <a:rPr lang="de-DE" sz="2200" dirty="0" smtClean="0">
                <a:latin typeface="Calibri" panose="020F0502020204030204" pitchFamily="34" charset="0"/>
              </a:rPr>
              <a:t>Differenzierung</a:t>
            </a:r>
            <a:r>
              <a:rPr lang="de-DE" sz="2200" dirty="0">
                <a:latin typeface="Calibri" panose="020F0502020204030204" pitchFamily="34" charset="0"/>
              </a:rPr>
              <a:t>: Integration starker und schwacher Schülerinnen und Schüler</a:t>
            </a:r>
            <a:br>
              <a:rPr lang="de-DE" sz="2200" dirty="0">
                <a:latin typeface="Calibri" panose="020F0502020204030204" pitchFamily="34" charset="0"/>
              </a:rPr>
            </a:br>
            <a:endParaRPr lang="de-DE" sz="2200" dirty="0">
              <a:latin typeface="Calibri" panose="020F0502020204030204" pitchFamily="34" charset="0"/>
            </a:endParaRPr>
          </a:p>
          <a:p>
            <a:r>
              <a:rPr lang="de-DE" sz="2200" dirty="0" smtClean="0">
                <a:latin typeface="Calibri" panose="020F0502020204030204" pitchFamily="34" charset="0"/>
              </a:rPr>
              <a:t>Erfüllung </a:t>
            </a:r>
            <a:r>
              <a:rPr lang="de-DE" sz="2200" dirty="0">
                <a:latin typeface="Calibri" panose="020F0502020204030204" pitchFamily="34" charset="0"/>
              </a:rPr>
              <a:t>der Forderungen in den </a:t>
            </a:r>
            <a:r>
              <a:rPr lang="de-DE" sz="2200" dirty="0" smtClean="0">
                <a:latin typeface="Calibri" panose="020F0502020204030204" pitchFamily="34" charset="0"/>
              </a:rPr>
              <a:t>Bildungsplänen</a:t>
            </a:r>
            <a:r>
              <a:rPr lang="de-DE" sz="2200" dirty="0">
                <a:latin typeface="Calibri" panose="020F0502020204030204" pitchFamily="34" charset="0"/>
              </a:rPr>
              <a:t/>
            </a:r>
            <a:br>
              <a:rPr lang="de-DE" sz="2200" dirty="0">
                <a:latin typeface="Calibri" panose="020F0502020204030204" pitchFamily="34" charset="0"/>
              </a:rPr>
            </a:br>
            <a:endParaRPr lang="de-DE" sz="2200" dirty="0">
              <a:latin typeface="Calibri" panose="020F0502020204030204" pitchFamily="34" charset="0"/>
            </a:endParaRPr>
          </a:p>
          <a:p>
            <a:r>
              <a:rPr lang="de-DE" sz="2200" dirty="0" smtClean="0">
                <a:latin typeface="Calibri" panose="020F0502020204030204" pitchFamily="34" charset="0"/>
              </a:rPr>
              <a:t>Förderung </a:t>
            </a:r>
            <a:r>
              <a:rPr lang="de-DE" sz="2200" dirty="0">
                <a:latin typeface="Calibri" panose="020F0502020204030204" pitchFamily="34" charset="0"/>
              </a:rPr>
              <a:t>von nachhaltigem Lernen (aktive statt passive Aneignung von Wissen)</a:t>
            </a:r>
            <a:br>
              <a:rPr lang="de-DE" sz="2200" dirty="0">
                <a:latin typeface="Calibri" panose="020F0502020204030204" pitchFamily="34" charset="0"/>
              </a:rPr>
            </a:br>
            <a:endParaRPr lang="de-DE" sz="2200" dirty="0">
              <a:latin typeface="Calibri" panose="020F0502020204030204" pitchFamily="34" charset="0"/>
            </a:endParaRPr>
          </a:p>
          <a:p>
            <a:r>
              <a:rPr lang="de-DE" sz="2200" dirty="0" smtClean="0">
                <a:latin typeface="Calibri" panose="020F0502020204030204" pitchFamily="34" charset="0"/>
              </a:rPr>
              <a:t>kein </a:t>
            </a:r>
            <a:r>
              <a:rPr lang="de-DE" sz="2200" dirty="0">
                <a:latin typeface="Calibri" panose="020F0502020204030204" pitchFamily="34" charset="0"/>
              </a:rPr>
              <a:t>oberflächliches Abarbeiten von Aufgaben</a:t>
            </a:r>
            <a:br>
              <a:rPr lang="de-DE" sz="2200" dirty="0">
                <a:latin typeface="Calibri" panose="020F0502020204030204" pitchFamily="34" charset="0"/>
              </a:rPr>
            </a:br>
            <a:endParaRPr lang="de-DE" sz="2200" dirty="0">
              <a:latin typeface="Calibri" panose="020F0502020204030204" pitchFamily="34" charset="0"/>
            </a:endParaRPr>
          </a:p>
          <a:p>
            <a:r>
              <a:rPr lang="de-DE" sz="2200" dirty="0" smtClean="0">
                <a:latin typeface="Calibri" panose="020F0502020204030204" pitchFamily="34" charset="0"/>
              </a:rPr>
              <a:t>Interesse </a:t>
            </a:r>
            <a:r>
              <a:rPr lang="de-DE" sz="2200" dirty="0">
                <a:latin typeface="Calibri" panose="020F0502020204030204" pitchFamily="34" charset="0"/>
              </a:rPr>
              <a:t>an der Mathematik fördern</a:t>
            </a:r>
            <a:br>
              <a:rPr lang="de-DE" sz="2200" dirty="0">
                <a:latin typeface="Calibri" panose="020F0502020204030204" pitchFamily="34" charset="0"/>
              </a:rPr>
            </a:br>
            <a:endParaRPr lang="de-DE" sz="2200" dirty="0">
              <a:latin typeface="Calibri" panose="020F0502020204030204" pitchFamily="34" charset="0"/>
            </a:endParaRPr>
          </a:p>
          <a:p>
            <a:r>
              <a:rPr lang="de-DE" sz="2200" dirty="0" smtClean="0">
                <a:latin typeface="Calibri" panose="020F0502020204030204" pitchFamily="34" charset="0"/>
              </a:rPr>
              <a:t>… </a:t>
            </a:r>
            <a:endParaRPr lang="de-DE" sz="2200" dirty="0">
              <a:latin typeface="Calibri" panose="020F0502020204030204" pitchFamily="34" charset="0"/>
            </a:endParaRPr>
          </a:p>
        </p:txBody>
      </p:sp>
    </p:spTree>
    <p:extLst>
      <p:ext uri="{BB962C8B-B14F-4D97-AF65-F5344CB8AC3E}">
        <p14:creationId xmlns:p14="http://schemas.microsoft.com/office/powerpoint/2010/main" val="2667204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Lars\Fotos\Fotos für den Austausch\IMG_826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908720"/>
            <a:ext cx="9144000" cy="6091131"/>
          </a:xfrm>
          <a:prstGeom prst="rect">
            <a:avLst/>
          </a:prstGeom>
          <a:noFill/>
          <a:extLst>
            <a:ext uri="{909E8E84-426E-40DD-AFC4-6F175D3DCCD1}">
              <a14:hiddenFill xmlns:a14="http://schemas.microsoft.com/office/drawing/2010/main">
                <a:solidFill>
                  <a:srgbClr val="FFFFFF"/>
                </a:solidFill>
              </a14:hiddenFill>
            </a:ext>
          </a:extLst>
        </p:spPr>
      </p:pic>
      <p:sp>
        <p:nvSpPr>
          <p:cNvPr id="4" name="Titel 3"/>
          <p:cNvSpPr>
            <a:spLocks noGrp="1"/>
          </p:cNvSpPr>
          <p:nvPr>
            <p:ph type="title"/>
          </p:nvPr>
        </p:nvSpPr>
        <p:spPr/>
        <p:txBody>
          <a:bodyPr/>
          <a:lstStyle/>
          <a:p>
            <a:endParaRPr lang="de-DE"/>
          </a:p>
        </p:txBody>
      </p:sp>
      <p:sp>
        <p:nvSpPr>
          <p:cNvPr id="2" name="Textplatzhalter 1"/>
          <p:cNvSpPr>
            <a:spLocks noGrp="1"/>
          </p:cNvSpPr>
          <p:nvPr>
            <p:ph type="body" sz="quarter" idx="4294967295"/>
          </p:nvPr>
        </p:nvSpPr>
        <p:spPr>
          <a:xfrm>
            <a:off x="-36513" y="1268413"/>
            <a:ext cx="9180513" cy="647700"/>
          </a:xfrm>
          <a:solidFill>
            <a:schemeClr val="bg1"/>
          </a:solidFill>
          <a:ln>
            <a:noFill/>
          </a:ln>
        </p:spPr>
        <p:txBody>
          <a:bodyPr>
            <a:noAutofit/>
          </a:bodyPr>
          <a:lstStyle/>
          <a:p>
            <a:pPr marL="0" indent="0">
              <a:buNone/>
            </a:pPr>
            <a:r>
              <a:rPr lang="de-DE" sz="3200" dirty="0" smtClean="0">
                <a:solidFill>
                  <a:schemeClr val="tx1"/>
                </a:solidFill>
              </a:rPr>
              <a:t>Die </a:t>
            </a:r>
            <a:r>
              <a:rPr lang="de-DE" sz="3200" dirty="0" smtClean="0">
                <a:solidFill>
                  <a:schemeClr val="tx1"/>
                </a:solidFill>
              </a:rPr>
              <a:t>Arbeit mit Lehrerinnen und Lehrern</a:t>
            </a:r>
            <a:endParaRPr lang="de-DE" sz="3200" dirty="0">
              <a:solidFill>
                <a:schemeClr val="tx1"/>
              </a:solidFill>
            </a:endParaRPr>
          </a:p>
        </p:txBody>
      </p:sp>
      <p:sp>
        <p:nvSpPr>
          <p:cNvPr id="3" name="Textplatzhalter 2"/>
          <p:cNvSpPr>
            <a:spLocks noGrp="1"/>
          </p:cNvSpPr>
          <p:nvPr>
            <p:ph type="body" sz="quarter" idx="4294967295"/>
          </p:nvPr>
        </p:nvSpPr>
        <p:spPr>
          <a:xfrm>
            <a:off x="0" y="5445125"/>
            <a:ext cx="9144000" cy="576263"/>
          </a:xfrm>
          <a:solidFill>
            <a:schemeClr val="bg1"/>
          </a:solidFill>
          <a:ln>
            <a:noFill/>
          </a:ln>
        </p:spPr>
        <p:txBody>
          <a:bodyPr vert="horz" lIns="91440" tIns="45720" rIns="91440" bIns="45720" rtlCol="0">
            <a:noAutofit/>
          </a:bodyPr>
          <a:lstStyle/>
          <a:p>
            <a:pPr marL="0" indent="0">
              <a:buNone/>
            </a:pPr>
            <a:r>
              <a:rPr lang="de-DE" sz="2800" dirty="0" smtClean="0">
                <a:solidFill>
                  <a:schemeClr val="tx1"/>
                </a:solidFill>
              </a:rPr>
              <a:t>Ein paar grundlegende konzeptionelle Gedanken …</a:t>
            </a:r>
            <a:endParaRPr lang="de-DE" sz="2800" dirty="0">
              <a:solidFill>
                <a:schemeClr val="tx1"/>
              </a:solidFill>
            </a:endParaRPr>
          </a:p>
        </p:txBody>
      </p:sp>
      <p:sp>
        <p:nvSpPr>
          <p:cNvPr id="6" name="Textfeld 13"/>
          <p:cNvSpPr txBox="1">
            <a:spLocks noChangeArrowheads="1"/>
          </p:cNvSpPr>
          <p:nvPr/>
        </p:nvSpPr>
        <p:spPr bwMode="auto">
          <a:xfrm>
            <a:off x="1" y="2348880"/>
            <a:ext cx="4067944" cy="2325485"/>
          </a:xfrm>
          <a:prstGeom prst="rect">
            <a:avLst/>
          </a:prstGeom>
          <a:solidFill>
            <a:srgbClr val="FFFFFF">
              <a:alpha val="60000"/>
            </a:srgbClr>
          </a:solidFill>
        </p:spPr>
        <p:txBody>
          <a:bodyPr/>
          <a:lstStyle>
            <a:defPPr>
              <a:defRPr lang="de-DE"/>
            </a:defPPr>
            <a:lvl1pPr>
              <a:spcBef>
                <a:spcPct val="0"/>
              </a:spcBef>
              <a:buNone/>
              <a:defRPr sz="3200" b="1">
                <a:latin typeface="+mj-lt"/>
                <a:ea typeface="+mj-ea"/>
                <a:cs typeface="+mj-cs"/>
              </a:defRPr>
            </a:lvl1pPr>
          </a:lstStyle>
          <a:p>
            <a:r>
              <a:rPr lang="de-DE" sz="2800" dirty="0" smtClean="0">
                <a:latin typeface="Calibri" panose="020F0502020204030204" pitchFamily="34" charset="0"/>
              </a:rPr>
              <a:t>Wichtig:</a:t>
            </a:r>
          </a:p>
          <a:p>
            <a:endParaRPr lang="de-DE" sz="2800" dirty="0">
              <a:latin typeface="Calibri" panose="020F0502020204030204" pitchFamily="34" charset="0"/>
            </a:endParaRPr>
          </a:p>
          <a:p>
            <a:r>
              <a:rPr lang="de-DE" sz="2800" dirty="0" smtClean="0">
                <a:latin typeface="Calibri" panose="020F0502020204030204" pitchFamily="34" charset="0"/>
              </a:rPr>
              <a:t>Haltung und Überzeugung</a:t>
            </a:r>
          </a:p>
          <a:p>
            <a:endParaRPr lang="de-DE" sz="2800" dirty="0">
              <a:latin typeface="Calibri" panose="020F0502020204030204" pitchFamily="34" charset="0"/>
            </a:endParaRPr>
          </a:p>
          <a:p>
            <a:r>
              <a:rPr lang="de-DE" sz="2800" dirty="0" smtClean="0">
                <a:latin typeface="Calibri" panose="020F0502020204030204" pitchFamily="34" charset="0"/>
              </a:rPr>
              <a:t>Mathematikbild</a:t>
            </a:r>
            <a:endParaRPr lang="de-DE" sz="2800" dirty="0">
              <a:latin typeface="Calibri" panose="020F0502020204030204" pitchFamily="34" charset="0"/>
            </a:endParaRPr>
          </a:p>
        </p:txBody>
      </p:sp>
    </p:spTree>
    <p:extLst>
      <p:ext uri="{BB962C8B-B14F-4D97-AF65-F5344CB8AC3E}">
        <p14:creationId xmlns:p14="http://schemas.microsoft.com/office/powerpoint/2010/main" val="286086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Lars\Fotos\Fotos für den Austausch\IMG_826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925438"/>
            <a:ext cx="9144000" cy="6091131"/>
          </a:xfrm>
          <a:prstGeom prst="rect">
            <a:avLst/>
          </a:prstGeom>
          <a:noFill/>
          <a:extLst>
            <a:ext uri="{909E8E84-426E-40DD-AFC4-6F175D3DCCD1}">
              <a14:hiddenFill xmlns:a14="http://schemas.microsoft.com/office/drawing/2010/main">
                <a:solidFill>
                  <a:srgbClr val="FFFFFF"/>
                </a:solidFill>
              </a14:hiddenFill>
            </a:ext>
          </a:extLst>
        </p:spPr>
      </p:pic>
      <p:sp>
        <p:nvSpPr>
          <p:cNvPr id="305159" name="AutoShape 7"/>
          <p:cNvSpPr>
            <a:spLocks noChangeArrowheads="1"/>
          </p:cNvSpPr>
          <p:nvPr/>
        </p:nvSpPr>
        <p:spPr bwMode="auto">
          <a:xfrm>
            <a:off x="540246" y="4436889"/>
            <a:ext cx="4537075" cy="1008062"/>
          </a:xfrm>
          <a:prstGeom prst="roundRect">
            <a:avLst>
              <a:gd name="adj" fmla="val 16667"/>
            </a:avLst>
          </a:prstGeom>
          <a:solidFill>
            <a:schemeClr val="bg1"/>
          </a:solidFill>
          <a:ln w="9525">
            <a:solidFill>
              <a:schemeClr val="tx1"/>
            </a:solidFill>
            <a:round/>
            <a:headEnd/>
            <a:tailEnd/>
          </a:ln>
        </p:spPr>
        <p:txBody>
          <a:bodyPr wrap="none" anchor="ctr"/>
          <a:lstStyle/>
          <a:p>
            <a:endParaRPr lang="de-DE" dirty="0">
              <a:latin typeface="Calibri" charset="0"/>
            </a:endParaRPr>
          </a:p>
        </p:txBody>
      </p:sp>
      <p:sp>
        <p:nvSpPr>
          <p:cNvPr id="305160" name="AutoShape 8"/>
          <p:cNvSpPr>
            <a:spLocks noChangeArrowheads="1"/>
          </p:cNvSpPr>
          <p:nvPr/>
        </p:nvSpPr>
        <p:spPr bwMode="auto">
          <a:xfrm>
            <a:off x="540246" y="5516389"/>
            <a:ext cx="4537075" cy="1080963"/>
          </a:xfrm>
          <a:prstGeom prst="roundRect">
            <a:avLst>
              <a:gd name="adj" fmla="val 16667"/>
            </a:avLst>
          </a:prstGeom>
          <a:solidFill>
            <a:schemeClr val="bg1"/>
          </a:solidFill>
          <a:ln w="9525">
            <a:solidFill>
              <a:schemeClr val="tx1"/>
            </a:solidFill>
            <a:round/>
            <a:headEnd/>
            <a:tailEnd/>
          </a:ln>
        </p:spPr>
        <p:txBody>
          <a:bodyPr wrap="none" anchor="ctr"/>
          <a:lstStyle/>
          <a:p>
            <a:endParaRPr lang="de-DE" dirty="0">
              <a:latin typeface="Calibri" charset="0"/>
            </a:endParaRPr>
          </a:p>
        </p:txBody>
      </p:sp>
      <p:sp>
        <p:nvSpPr>
          <p:cNvPr id="71682" name="Rectangle 2"/>
          <p:cNvSpPr>
            <a:spLocks noGrp="1" noChangeArrowheads="1"/>
          </p:cNvSpPr>
          <p:nvPr>
            <p:ph type="title"/>
          </p:nvPr>
        </p:nvSpPr>
        <p:spPr>
          <a:xfrm>
            <a:off x="467544" y="908720"/>
            <a:ext cx="7776864" cy="1143000"/>
          </a:xfrm>
        </p:spPr>
        <p:txBody>
          <a:bodyPr/>
          <a:lstStyle/>
          <a:p>
            <a:pPr algn="l"/>
            <a:r>
              <a:rPr lang="de-DE" sz="3200" b="1" dirty="0" smtClean="0"/>
              <a:t>Produktive Aufgaben implementieren</a:t>
            </a:r>
          </a:p>
        </p:txBody>
      </p:sp>
      <p:sp>
        <p:nvSpPr>
          <p:cNvPr id="305155" name="Rectangle 3"/>
          <p:cNvSpPr>
            <a:spLocks noGrp="1" noChangeArrowheads="1"/>
          </p:cNvSpPr>
          <p:nvPr>
            <p:ph type="body" idx="4294967295"/>
          </p:nvPr>
        </p:nvSpPr>
        <p:spPr bwMode="auto">
          <a:xfrm>
            <a:off x="468611" y="4509120"/>
            <a:ext cx="4679949" cy="647700"/>
          </a:xfrm>
          <a:prstGeom prst="rect">
            <a:avLst/>
          </a:prstGeom>
          <a:noFill/>
          <a:ln>
            <a:miter lim="800000"/>
            <a:headEnd/>
            <a:tailEnd/>
          </a:ln>
        </p:spPr>
        <p:txBody>
          <a:bodyPr vert="horz" wrap="square" lIns="91440" tIns="45720" rIns="91440" bIns="45720" numCol="1" anchor="t" anchorCtr="0" compatLnSpc="1">
            <a:prstTxWarp prst="textNoShape">
              <a:avLst/>
            </a:prstTxWarp>
            <a:noAutofit/>
          </a:bodyPr>
          <a:lstStyle/>
          <a:p>
            <a:pPr algn="ctr">
              <a:buFontTx/>
              <a:buNone/>
            </a:pPr>
            <a:r>
              <a:rPr lang="de-DE" b="1" dirty="0" smtClean="0"/>
              <a:t>„Gemeinsam geht es besser“</a:t>
            </a:r>
          </a:p>
          <a:p>
            <a:pPr algn="ctr">
              <a:buFontTx/>
              <a:buNone/>
            </a:pPr>
            <a:r>
              <a:rPr lang="de-DE" dirty="0" smtClean="0"/>
              <a:t>Kooperation im Kollegium</a:t>
            </a:r>
          </a:p>
        </p:txBody>
      </p:sp>
      <p:sp>
        <p:nvSpPr>
          <p:cNvPr id="305156" name="Rectangle 4"/>
          <p:cNvSpPr>
            <a:spLocks noChangeArrowheads="1"/>
          </p:cNvSpPr>
          <p:nvPr/>
        </p:nvSpPr>
        <p:spPr bwMode="auto">
          <a:xfrm>
            <a:off x="577403" y="5589042"/>
            <a:ext cx="4138613" cy="576262"/>
          </a:xfrm>
          <a:prstGeom prst="rect">
            <a:avLst/>
          </a:prstGeom>
          <a:noFill/>
          <a:ln w="9525">
            <a:noFill/>
            <a:miter lim="800000"/>
            <a:headEnd/>
            <a:tailEnd/>
          </a:ln>
        </p:spPr>
        <p:txBody>
          <a:bodyPr/>
          <a:lstStyle/>
          <a:p>
            <a:pPr marL="342900" indent="-342900" algn="ctr">
              <a:spcBef>
                <a:spcPct val="20000"/>
              </a:spcBef>
            </a:pPr>
            <a:r>
              <a:rPr lang="de-DE" sz="1800" b="1" dirty="0">
                <a:latin typeface="Calibri" charset="0"/>
              </a:rPr>
              <a:t>„Über das Fach hinaus“</a:t>
            </a:r>
          </a:p>
          <a:p>
            <a:pPr marL="342900" indent="-342900" algn="ctr">
              <a:spcBef>
                <a:spcPct val="20000"/>
              </a:spcBef>
            </a:pPr>
            <a:r>
              <a:rPr lang="de-DE" sz="1800" dirty="0">
                <a:latin typeface="Calibri" charset="0"/>
              </a:rPr>
              <a:t>Wie wird in den anderen Fächern gearbeitet?</a:t>
            </a:r>
          </a:p>
        </p:txBody>
      </p:sp>
      <p:sp>
        <p:nvSpPr>
          <p:cNvPr id="305158" name="AutoShape 6"/>
          <p:cNvSpPr>
            <a:spLocks noChangeArrowheads="1"/>
          </p:cNvSpPr>
          <p:nvPr/>
        </p:nvSpPr>
        <p:spPr bwMode="auto">
          <a:xfrm>
            <a:off x="539552" y="1922536"/>
            <a:ext cx="7920038" cy="574675"/>
          </a:xfrm>
          <a:prstGeom prst="roundRect">
            <a:avLst>
              <a:gd name="adj" fmla="val 16667"/>
            </a:avLst>
          </a:prstGeom>
          <a:solidFill>
            <a:schemeClr val="bg1"/>
          </a:solidFill>
          <a:ln w="9525">
            <a:solidFill>
              <a:schemeClr val="tx1"/>
            </a:solidFill>
            <a:round/>
            <a:headEnd/>
            <a:tailEnd/>
          </a:ln>
        </p:spPr>
        <p:txBody>
          <a:bodyPr wrap="none" anchor="ctr"/>
          <a:lstStyle/>
          <a:p>
            <a:endParaRPr lang="de-DE" dirty="0">
              <a:latin typeface="Calibri" charset="0"/>
            </a:endParaRPr>
          </a:p>
        </p:txBody>
      </p:sp>
      <p:sp>
        <p:nvSpPr>
          <p:cNvPr id="305157" name="Rectangle 5"/>
          <p:cNvSpPr>
            <a:spLocks noChangeArrowheads="1"/>
          </p:cNvSpPr>
          <p:nvPr/>
        </p:nvSpPr>
        <p:spPr bwMode="auto">
          <a:xfrm>
            <a:off x="428625" y="1988889"/>
            <a:ext cx="8086725" cy="1008063"/>
          </a:xfrm>
          <a:prstGeom prst="rect">
            <a:avLst/>
          </a:prstGeom>
          <a:noFill/>
          <a:ln w="9525">
            <a:noFill/>
            <a:miter lim="800000"/>
            <a:headEnd/>
            <a:tailEnd/>
          </a:ln>
        </p:spPr>
        <p:txBody>
          <a:bodyPr/>
          <a:lstStyle/>
          <a:p>
            <a:pPr algn="ctr">
              <a:spcBef>
                <a:spcPct val="20000"/>
              </a:spcBef>
            </a:pPr>
            <a:r>
              <a:rPr lang="de-DE" sz="2800" b="1" dirty="0" smtClean="0">
                <a:latin typeface="Calibri" panose="020F0502020204030204" pitchFamily="34" charset="0"/>
                <a:sym typeface="Wingdings" pitchFamily="2" charset="2"/>
              </a:rPr>
              <a:t>Aufbau </a:t>
            </a:r>
            <a:r>
              <a:rPr lang="de-DE" sz="2800" b="1" dirty="0">
                <a:latin typeface="Calibri" panose="020F0502020204030204" pitchFamily="34" charset="0"/>
                <a:sym typeface="Wingdings" pitchFamily="2" charset="2"/>
              </a:rPr>
              <a:t>einer „produktiven Aufgabenkultur“</a:t>
            </a:r>
            <a:endParaRPr lang="de-DE" sz="2800" b="1" dirty="0">
              <a:latin typeface="Calibri" panose="020F0502020204030204" pitchFamily="34" charset="0"/>
            </a:endParaRPr>
          </a:p>
        </p:txBody>
      </p:sp>
      <p:sp>
        <p:nvSpPr>
          <p:cNvPr id="305161" name="AutoShape 9"/>
          <p:cNvSpPr>
            <a:spLocks/>
          </p:cNvSpPr>
          <p:nvPr/>
        </p:nvSpPr>
        <p:spPr bwMode="auto">
          <a:xfrm>
            <a:off x="5220196" y="4436889"/>
            <a:ext cx="215900" cy="2160463"/>
          </a:xfrm>
          <a:prstGeom prst="rightBrace">
            <a:avLst>
              <a:gd name="adj1" fmla="val 88909"/>
              <a:gd name="adj2" fmla="val 50000"/>
            </a:avLst>
          </a:prstGeom>
          <a:noFill/>
          <a:ln w="9525">
            <a:solidFill>
              <a:schemeClr val="bg1"/>
            </a:solidFill>
            <a:round/>
            <a:headEnd/>
            <a:tailEnd/>
          </a:ln>
        </p:spPr>
        <p:txBody>
          <a:bodyPr wrap="none" anchor="ctr"/>
          <a:lstStyle/>
          <a:p>
            <a:endParaRPr lang="de-DE" dirty="0">
              <a:latin typeface="Calibri" charset="0"/>
            </a:endParaRPr>
          </a:p>
        </p:txBody>
      </p:sp>
      <p:sp>
        <p:nvSpPr>
          <p:cNvPr id="305162" name="Text Box 10"/>
          <p:cNvSpPr txBox="1">
            <a:spLocks noChangeArrowheads="1"/>
          </p:cNvSpPr>
          <p:nvPr/>
        </p:nvSpPr>
        <p:spPr bwMode="auto">
          <a:xfrm>
            <a:off x="5651500" y="4569097"/>
            <a:ext cx="2987675" cy="1754326"/>
          </a:xfrm>
          <a:prstGeom prst="rect">
            <a:avLst/>
          </a:prstGeom>
          <a:noFill/>
          <a:ln w="9525">
            <a:noFill/>
            <a:miter lim="800000"/>
            <a:headEnd/>
            <a:tailEnd/>
          </a:ln>
        </p:spPr>
        <p:txBody>
          <a:bodyPr>
            <a:spAutoFit/>
          </a:bodyPr>
          <a:lstStyle/>
          <a:p>
            <a:pPr algn="ctr">
              <a:spcBef>
                <a:spcPct val="50000"/>
              </a:spcBef>
            </a:pPr>
            <a:r>
              <a:rPr lang="de-DE" sz="2400" b="1" dirty="0">
                <a:solidFill>
                  <a:schemeClr val="bg1"/>
                </a:solidFill>
                <a:latin typeface="Calibri" panose="020F0502020204030204" pitchFamily="34" charset="0"/>
              </a:rPr>
              <a:t>Erfordert Austausch &amp; Zielklärung im Kollegium</a:t>
            </a:r>
          </a:p>
          <a:p>
            <a:pPr algn="ctr">
              <a:spcBef>
                <a:spcPct val="50000"/>
              </a:spcBef>
            </a:pPr>
            <a:r>
              <a:rPr lang="de-DE" sz="2400" i="1" dirty="0">
                <a:solidFill>
                  <a:schemeClr val="bg1"/>
                </a:solidFill>
                <a:latin typeface="Calibri" panose="020F0502020204030204" pitchFamily="34" charset="0"/>
              </a:rPr>
              <a:t>„Wohin wollen wir?“</a:t>
            </a:r>
          </a:p>
        </p:txBody>
      </p:sp>
    </p:spTree>
    <p:extLst>
      <p:ext uri="{BB962C8B-B14F-4D97-AF65-F5344CB8AC3E}">
        <p14:creationId xmlns:p14="http://schemas.microsoft.com/office/powerpoint/2010/main" val="2518041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4499992" y="1700808"/>
            <a:ext cx="4536016" cy="4320480"/>
          </a:xfrm>
          <a:prstGeom prst="rect">
            <a:avLst/>
          </a:prstGeom>
          <a:solidFill>
            <a:schemeClr val="bg1">
              <a:lumMod val="85000"/>
            </a:schemeClr>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10" name="Rechteck 9"/>
          <p:cNvSpPr/>
          <p:nvPr/>
        </p:nvSpPr>
        <p:spPr bwMode="auto">
          <a:xfrm>
            <a:off x="107504" y="1700808"/>
            <a:ext cx="4248472" cy="4320480"/>
          </a:xfrm>
          <a:prstGeom prst="rect">
            <a:avLst/>
          </a:prstGeom>
          <a:solidFill>
            <a:schemeClr val="bg1">
              <a:lumMod val="85000"/>
            </a:schemeClr>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2" name="Titel 1"/>
          <p:cNvSpPr>
            <a:spLocks noGrp="1"/>
          </p:cNvSpPr>
          <p:nvPr>
            <p:ph type="title"/>
          </p:nvPr>
        </p:nvSpPr>
        <p:spPr/>
        <p:txBody>
          <a:bodyPr>
            <a:normAutofit fontScale="90000"/>
          </a:bodyPr>
          <a:lstStyle/>
          <a:p>
            <a:r>
              <a:rPr lang="de-DE" dirty="0"/>
              <a:t>Fortbildung in zwei </a:t>
            </a:r>
            <a:r>
              <a:rPr lang="de-DE" dirty="0" smtClean="0"/>
              <a:t>Teilen</a:t>
            </a:r>
            <a:endParaRPr lang="de-DE" dirty="0"/>
          </a:p>
        </p:txBody>
      </p:sp>
      <p:sp>
        <p:nvSpPr>
          <p:cNvPr id="6" name="Textplatzhalter 5"/>
          <p:cNvSpPr>
            <a:spLocks noGrp="1"/>
          </p:cNvSpPr>
          <p:nvPr>
            <p:ph type="body" sz="quarter" idx="4294967295"/>
          </p:nvPr>
        </p:nvSpPr>
        <p:spPr>
          <a:xfrm>
            <a:off x="107504" y="2492375"/>
            <a:ext cx="4176713" cy="4176713"/>
          </a:xfrm>
          <a:prstGeom prst="rect">
            <a:avLst/>
          </a:prstGeom>
        </p:spPr>
        <p:txBody>
          <a:bodyPr/>
          <a:lstStyle/>
          <a:p>
            <a:pPr marL="457200" indent="-457200">
              <a:buClr>
                <a:schemeClr val="bg1">
                  <a:lumMod val="65000"/>
                </a:schemeClr>
              </a:buClr>
              <a:buAutoNum type="alphaUcParenR"/>
            </a:pPr>
            <a:r>
              <a:rPr lang="de-DE" sz="2000" dirty="0">
                <a:solidFill>
                  <a:schemeClr val="bg1">
                    <a:lumMod val="65000"/>
                  </a:schemeClr>
                </a:solidFill>
              </a:rPr>
              <a:t>Einführung: Produktives Üben &amp; Aufgabenbeispiele</a:t>
            </a:r>
          </a:p>
          <a:p>
            <a:pPr marL="457200" indent="-457200">
              <a:buClr>
                <a:schemeClr val="bg1">
                  <a:lumMod val="65000"/>
                </a:schemeClr>
              </a:buClr>
              <a:buAutoNum type="alphaUcParenR"/>
            </a:pPr>
            <a:r>
              <a:rPr lang="de-DE" sz="2000" dirty="0">
                <a:solidFill>
                  <a:schemeClr val="bg1">
                    <a:lumMod val="65000"/>
                  </a:schemeClr>
                </a:solidFill>
              </a:rPr>
              <a:t>Techniken zur Weiterentwicklung von Aufgaben</a:t>
            </a:r>
          </a:p>
          <a:p>
            <a:pPr marL="457200" indent="-457200">
              <a:buClr>
                <a:schemeClr val="bg1">
                  <a:lumMod val="65000"/>
                </a:schemeClr>
              </a:buClr>
              <a:buAutoNum type="alphaUcParenR"/>
            </a:pPr>
            <a:r>
              <a:rPr lang="de-DE" sz="2000" dirty="0">
                <a:solidFill>
                  <a:schemeClr val="bg1">
                    <a:lumMod val="65000"/>
                  </a:schemeClr>
                </a:solidFill>
              </a:rPr>
              <a:t>Selbst Aufgaben (für den eigenen Unterricht) verändern </a:t>
            </a:r>
          </a:p>
          <a:p>
            <a:pPr marL="457200" indent="-457200">
              <a:spcBef>
                <a:spcPts val="0"/>
              </a:spcBef>
              <a:buAutoNum type="alphaUcParenR"/>
            </a:pPr>
            <a:endParaRPr lang="de-DE" sz="1800" dirty="0" smtClean="0"/>
          </a:p>
          <a:p>
            <a:pPr>
              <a:spcBef>
                <a:spcPts val="0"/>
              </a:spcBef>
            </a:pPr>
            <a:endParaRPr lang="de-DE" sz="1600" dirty="0"/>
          </a:p>
        </p:txBody>
      </p:sp>
      <p:sp>
        <p:nvSpPr>
          <p:cNvPr id="5" name="Textplatzhalter 4"/>
          <p:cNvSpPr>
            <a:spLocks noGrp="1"/>
          </p:cNvSpPr>
          <p:nvPr>
            <p:ph type="body" sz="quarter" idx="4294967295"/>
          </p:nvPr>
        </p:nvSpPr>
        <p:spPr>
          <a:xfrm>
            <a:off x="35496" y="1916113"/>
            <a:ext cx="8567738" cy="504825"/>
          </a:xfrm>
          <a:prstGeom prst="rect">
            <a:avLst/>
          </a:prstGeom>
        </p:spPr>
        <p:txBody>
          <a:bodyPr/>
          <a:lstStyle/>
          <a:p>
            <a:pPr marL="0" indent="0">
              <a:buNone/>
            </a:pPr>
            <a:r>
              <a:rPr lang="de-DE" sz="2400" b="1" dirty="0" smtClean="0">
                <a:solidFill>
                  <a:schemeClr val="bg1">
                    <a:lumMod val="65000"/>
                  </a:schemeClr>
                </a:solidFill>
                <a:effectLst/>
              </a:rPr>
              <a:t> Baustein 1 </a:t>
            </a:r>
            <a:r>
              <a:rPr lang="de-DE" sz="2400" b="1" dirty="0" smtClean="0">
                <a:solidFill>
                  <a:schemeClr val="tx2">
                    <a:lumMod val="75000"/>
                  </a:schemeClr>
                </a:solidFill>
              </a:rPr>
              <a:t>			</a:t>
            </a:r>
            <a:r>
              <a:rPr lang="de-DE" sz="2400" b="1" dirty="0">
                <a:solidFill>
                  <a:schemeClr val="tx2">
                    <a:lumMod val="75000"/>
                  </a:schemeClr>
                </a:solidFill>
              </a:rPr>
              <a:t>	</a:t>
            </a:r>
            <a:r>
              <a:rPr lang="de-DE" sz="2400" b="1" dirty="0" smtClean="0">
                <a:solidFill>
                  <a:schemeClr val="tx2"/>
                </a:solidFill>
              </a:rPr>
              <a:t>Baustein 2</a:t>
            </a:r>
            <a:endParaRPr lang="de-DE" sz="2400" b="1" dirty="0">
              <a:solidFill>
                <a:schemeClr val="tx2"/>
              </a:solidFill>
              <a:effectLst/>
            </a:endParaRPr>
          </a:p>
        </p:txBody>
      </p:sp>
      <p:sp>
        <p:nvSpPr>
          <p:cNvPr id="13" name="Textfeld 12"/>
          <p:cNvSpPr txBox="1"/>
          <p:nvPr/>
        </p:nvSpPr>
        <p:spPr>
          <a:xfrm>
            <a:off x="4608512" y="2487086"/>
            <a:ext cx="4499992" cy="2785378"/>
          </a:xfrm>
          <a:prstGeom prst="rect">
            <a:avLst/>
          </a:prstGeom>
          <a:noFill/>
        </p:spPr>
        <p:txBody>
          <a:bodyPr wrap="square" rtlCol="0">
            <a:spAutoFit/>
          </a:bodyPr>
          <a:lstStyle/>
          <a:p>
            <a:pPr marL="457200" indent="-457200">
              <a:spcBef>
                <a:spcPts val="0"/>
              </a:spcBef>
              <a:spcAft>
                <a:spcPts val="600"/>
              </a:spcAft>
              <a:buClr>
                <a:schemeClr val="tx2"/>
              </a:buClr>
              <a:buAutoNum type="alphaUcParenR"/>
            </a:pPr>
            <a:r>
              <a:rPr lang="de-DE" sz="2000" dirty="0">
                <a:latin typeface="Calibri" panose="020F0502020204030204" pitchFamily="34" charset="0"/>
              </a:rPr>
              <a:t>Austausch der Erfahrungen im Unterricht</a:t>
            </a:r>
          </a:p>
          <a:p>
            <a:pPr marL="457200" indent="-457200">
              <a:spcBef>
                <a:spcPts val="0"/>
              </a:spcBef>
              <a:spcAft>
                <a:spcPts val="600"/>
              </a:spcAft>
              <a:buClr>
                <a:schemeClr val="tx2"/>
              </a:buClr>
              <a:buAutoNum type="alphaUcParenR"/>
            </a:pPr>
            <a:r>
              <a:rPr lang="de-DE" sz="2000" dirty="0">
                <a:latin typeface="Calibri" panose="020F0502020204030204" pitchFamily="34" charset="0"/>
              </a:rPr>
              <a:t>Gemeinsame Weiterentwicklung (Optimierung) von Aufgaben</a:t>
            </a:r>
          </a:p>
          <a:p>
            <a:pPr marL="457200" indent="-457200">
              <a:spcBef>
                <a:spcPts val="576"/>
              </a:spcBef>
              <a:buClr>
                <a:schemeClr val="tx2"/>
              </a:buClr>
              <a:buAutoNum type="alphaUcParenR"/>
            </a:pPr>
            <a:r>
              <a:rPr lang="de-DE" sz="2000" dirty="0">
                <a:latin typeface="Calibri" panose="020F0502020204030204" pitchFamily="34" charset="0"/>
              </a:rPr>
              <a:t>Unterrichtspraktische Überlegungen &amp; </a:t>
            </a:r>
            <a:r>
              <a:rPr lang="de-DE" sz="2000" dirty="0" smtClean="0">
                <a:latin typeface="Calibri" panose="020F0502020204030204" pitchFamily="34" charset="0"/>
              </a:rPr>
              <a:t>Implementierung – </a:t>
            </a:r>
            <a:r>
              <a:rPr lang="de-DE" sz="2000" i="1" dirty="0" smtClean="0">
                <a:latin typeface="Calibri" panose="020F0502020204030204" pitchFamily="34" charset="0"/>
              </a:rPr>
              <a:t>Weiterdenken</a:t>
            </a:r>
            <a:endParaRPr lang="de-DE" sz="2000" i="1" dirty="0">
              <a:latin typeface="Calibri" panose="020F0502020204030204" pitchFamily="34" charset="0"/>
            </a:endParaRPr>
          </a:p>
          <a:p>
            <a:endParaRPr lang="de-DE" sz="2000" dirty="0" smtClean="0">
              <a:latin typeface="Calibri" panose="020F0502020204030204" pitchFamily="34" charset="0"/>
            </a:endParaRPr>
          </a:p>
          <a:p>
            <a:endParaRPr lang="de-DE" sz="2000" dirty="0" smtClean="0">
              <a:latin typeface="Calibri" panose="020F0502020204030204" pitchFamily="34" charset="0"/>
            </a:endParaRPr>
          </a:p>
        </p:txBody>
      </p:sp>
    </p:spTree>
    <p:extLst>
      <p:ext uri="{BB962C8B-B14F-4D97-AF65-F5344CB8AC3E}">
        <p14:creationId xmlns:p14="http://schemas.microsoft.com/office/powerpoint/2010/main" val="16774049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Lars\Fotos\Fotos für den Austausch\IMG_826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925438"/>
            <a:ext cx="9144000" cy="6091131"/>
          </a:xfrm>
          <a:prstGeom prst="rect">
            <a:avLst/>
          </a:prstGeom>
          <a:noFill/>
          <a:extLst>
            <a:ext uri="{909E8E84-426E-40DD-AFC4-6F175D3DCCD1}">
              <a14:hiddenFill xmlns:a14="http://schemas.microsoft.com/office/drawing/2010/main">
                <a:solidFill>
                  <a:srgbClr val="FFFFFF"/>
                </a:solidFill>
              </a14:hiddenFill>
            </a:ext>
          </a:extLst>
        </p:spPr>
      </p:pic>
      <p:sp>
        <p:nvSpPr>
          <p:cNvPr id="76802" name="Rectangle 2"/>
          <p:cNvSpPr>
            <a:spLocks noGrp="1" noChangeArrowheads="1"/>
          </p:cNvSpPr>
          <p:nvPr>
            <p:ph type="title"/>
          </p:nvPr>
        </p:nvSpPr>
        <p:spPr>
          <a:xfrm>
            <a:off x="395536" y="980728"/>
            <a:ext cx="8496944" cy="1143000"/>
          </a:xfrm>
        </p:spPr>
        <p:txBody>
          <a:bodyPr/>
          <a:lstStyle/>
          <a:p>
            <a:pPr algn="l"/>
            <a:r>
              <a:rPr lang="de-DE" sz="3600" b="1" dirty="0" smtClean="0"/>
              <a:t>Die Arbeit in einer Fachkonferenz …</a:t>
            </a:r>
          </a:p>
        </p:txBody>
      </p:sp>
      <p:sp>
        <p:nvSpPr>
          <p:cNvPr id="76803" name="Rectangle 3"/>
          <p:cNvSpPr>
            <a:spLocks noGrp="1" noChangeArrowheads="1"/>
          </p:cNvSpPr>
          <p:nvPr>
            <p:ph type="body" idx="4294967295"/>
          </p:nvPr>
        </p:nvSpPr>
        <p:spPr bwMode="auto">
          <a:xfrm>
            <a:off x="1619672" y="3284984"/>
            <a:ext cx="7596336" cy="2898775"/>
          </a:xfrm>
          <a:prstGeom prst="rect">
            <a:avLst/>
          </a:prstGeom>
          <a:solidFill>
            <a:srgbClr val="FFFFFF">
              <a:alpha val="69804"/>
            </a:srgbClr>
          </a:solidFill>
          <a:ln>
            <a:miter lim="800000"/>
            <a:headEnd/>
            <a:tailEnd/>
          </a:ln>
        </p:spPr>
        <p:txBody>
          <a:bodyPr vert="horz" wrap="square" lIns="91440" tIns="45720" rIns="91440" bIns="45720" numCol="1" anchor="t" anchorCtr="0" compatLnSpc="1">
            <a:prstTxWarp prst="textNoShape">
              <a:avLst/>
            </a:prstTxWarp>
          </a:bodyPr>
          <a:lstStyle/>
          <a:p>
            <a:pPr>
              <a:buFontTx/>
              <a:buNone/>
            </a:pPr>
            <a:r>
              <a:rPr lang="de-DE" sz="2400" b="1" dirty="0" smtClean="0">
                <a:solidFill>
                  <a:srgbClr val="FF0000"/>
                </a:solidFill>
              </a:rPr>
              <a:t>Wann?</a:t>
            </a:r>
            <a:r>
              <a:rPr lang="de-DE" sz="2400" dirty="0" smtClean="0"/>
              <a:t> Alle ein bis zwei Wochen (</a:t>
            </a:r>
            <a:r>
              <a:rPr lang="de-DE" sz="2400" dirty="0" smtClean="0">
                <a:solidFill>
                  <a:srgbClr val="FF0000"/>
                </a:solidFill>
              </a:rPr>
              <a:t>regelmäßig</a:t>
            </a:r>
            <a:r>
              <a:rPr lang="de-DE" sz="2400" dirty="0" smtClean="0"/>
              <a:t>!) </a:t>
            </a:r>
          </a:p>
          <a:p>
            <a:pPr>
              <a:buFontTx/>
              <a:buNone/>
            </a:pPr>
            <a:r>
              <a:rPr lang="de-DE" sz="2400" b="1" dirty="0" smtClean="0">
                <a:solidFill>
                  <a:srgbClr val="FF0000"/>
                </a:solidFill>
              </a:rPr>
              <a:t>Wer?   </a:t>
            </a:r>
            <a:r>
              <a:rPr lang="de-DE" sz="2400" dirty="0" smtClean="0"/>
              <a:t>Mehrere </a:t>
            </a:r>
            <a:r>
              <a:rPr lang="de-DE" sz="2400" dirty="0" smtClean="0"/>
              <a:t>Kollegen zusammen (</a:t>
            </a:r>
            <a:r>
              <a:rPr lang="de-DE" sz="2400" dirty="0" smtClean="0">
                <a:solidFill>
                  <a:srgbClr val="FF0000"/>
                </a:solidFill>
              </a:rPr>
              <a:t>nicht alleine</a:t>
            </a:r>
            <a:r>
              <a:rPr lang="de-DE" sz="2400" dirty="0" smtClean="0"/>
              <a:t>!)</a:t>
            </a:r>
          </a:p>
          <a:p>
            <a:pPr>
              <a:buFontTx/>
              <a:buNone/>
            </a:pPr>
            <a:r>
              <a:rPr lang="de-DE" sz="2400" b="1" dirty="0" smtClean="0">
                <a:solidFill>
                  <a:srgbClr val="FF0000"/>
                </a:solidFill>
              </a:rPr>
              <a:t>Wie?    </a:t>
            </a:r>
            <a:r>
              <a:rPr lang="de-DE" sz="2400" dirty="0" smtClean="0"/>
              <a:t>Kreativitätstechniken! (</a:t>
            </a:r>
            <a:r>
              <a:rPr lang="de-DE" sz="2400" dirty="0" smtClean="0">
                <a:solidFill>
                  <a:srgbClr val="FF0000"/>
                </a:solidFill>
              </a:rPr>
              <a:t>Methoden</a:t>
            </a:r>
            <a:r>
              <a:rPr lang="de-DE" sz="2400" dirty="0" smtClean="0"/>
              <a:t>!)</a:t>
            </a:r>
          </a:p>
          <a:p>
            <a:pPr>
              <a:buFontTx/>
              <a:buNone/>
            </a:pPr>
            <a:r>
              <a:rPr lang="de-DE" sz="2400" b="1" dirty="0" smtClean="0">
                <a:solidFill>
                  <a:srgbClr val="FF0000"/>
                </a:solidFill>
              </a:rPr>
              <a:t>Was?   </a:t>
            </a:r>
            <a:r>
              <a:rPr lang="de-DE" sz="2400" dirty="0" smtClean="0"/>
              <a:t>Aufgabensammlung (</a:t>
            </a:r>
            <a:r>
              <a:rPr lang="de-DE" sz="2400" dirty="0" smtClean="0">
                <a:solidFill>
                  <a:srgbClr val="FF0000"/>
                </a:solidFill>
              </a:rPr>
              <a:t>Ergebnisorientierung!</a:t>
            </a:r>
            <a:r>
              <a:rPr lang="de-DE" sz="2400" dirty="0" smtClean="0"/>
              <a:t>)</a:t>
            </a:r>
          </a:p>
          <a:p>
            <a:pPr>
              <a:buFontTx/>
              <a:buNone/>
            </a:pPr>
            <a:r>
              <a:rPr lang="de-DE" sz="2400" b="1" dirty="0" smtClean="0">
                <a:solidFill>
                  <a:srgbClr val="FF0000"/>
                </a:solidFill>
              </a:rPr>
              <a:t>Wozu? </a:t>
            </a:r>
            <a:r>
              <a:rPr lang="de-DE" sz="2400" dirty="0" smtClean="0"/>
              <a:t>Aufbau eines erprobten Repertoires (</a:t>
            </a:r>
            <a:r>
              <a:rPr lang="de-DE" sz="2400" dirty="0" smtClean="0">
                <a:solidFill>
                  <a:srgbClr val="FF0000"/>
                </a:solidFill>
              </a:rPr>
              <a:t>Qualität</a:t>
            </a:r>
            <a:r>
              <a:rPr lang="de-DE" sz="2400" dirty="0" smtClean="0"/>
              <a:t>)</a:t>
            </a:r>
          </a:p>
          <a:p>
            <a:pPr>
              <a:buFontTx/>
              <a:buNone/>
            </a:pPr>
            <a:r>
              <a:rPr lang="de-DE" sz="2400" dirty="0" smtClean="0">
                <a:solidFill>
                  <a:srgbClr val="FF0000"/>
                </a:solidFill>
              </a:rPr>
              <a:t>…  </a:t>
            </a:r>
            <a:endParaRPr lang="de-DE" sz="2400" dirty="0" smtClean="0"/>
          </a:p>
        </p:txBody>
      </p:sp>
      <p:sp>
        <p:nvSpPr>
          <p:cNvPr id="76804" name="AutoShape 4">
            <a:hlinkClick r:id="" action="ppaction://noaction" highlightClick="1"/>
          </p:cNvPr>
          <p:cNvSpPr>
            <a:spLocks noChangeArrowheads="1"/>
          </p:cNvSpPr>
          <p:nvPr/>
        </p:nvSpPr>
        <p:spPr bwMode="auto">
          <a:xfrm>
            <a:off x="8783638" y="6570663"/>
            <a:ext cx="360362" cy="287337"/>
          </a:xfrm>
          <a:prstGeom prst="actionButtonForwardNext">
            <a:avLst/>
          </a:prstGeom>
          <a:solidFill>
            <a:schemeClr val="accent1"/>
          </a:solidFill>
          <a:ln w="9525">
            <a:noFill/>
            <a:miter lim="800000"/>
            <a:headEnd/>
            <a:tailEnd/>
          </a:ln>
        </p:spPr>
        <p:txBody>
          <a:bodyPr wrap="none" anchor="ctr"/>
          <a:lstStyle/>
          <a:p>
            <a:endParaRPr lang="de-DE" dirty="0">
              <a:latin typeface="Calibri" charset="0"/>
            </a:endParaRPr>
          </a:p>
        </p:txBody>
      </p:sp>
      <p:sp>
        <p:nvSpPr>
          <p:cNvPr id="10" name="Textfeld 9"/>
          <p:cNvSpPr txBox="1"/>
          <p:nvPr/>
        </p:nvSpPr>
        <p:spPr>
          <a:xfrm>
            <a:off x="3779912" y="2060848"/>
            <a:ext cx="5112568" cy="954107"/>
          </a:xfrm>
          <a:prstGeom prst="rect">
            <a:avLst/>
          </a:prstGeom>
          <a:noFill/>
        </p:spPr>
        <p:txBody>
          <a:bodyPr wrap="square" rtlCol="0">
            <a:spAutoFit/>
          </a:bodyPr>
          <a:lstStyle/>
          <a:p>
            <a:pPr algn="r"/>
            <a:r>
              <a:rPr lang="de-DE" sz="2800" b="1" dirty="0" smtClean="0">
                <a:solidFill>
                  <a:schemeClr val="bg1"/>
                </a:solidFill>
                <a:latin typeface="Calibri" panose="020F0502020204030204" pitchFamily="34" charset="0"/>
              </a:rPr>
              <a:t>… sollte strukturiert werden und organisiert sein</a:t>
            </a:r>
            <a:endParaRPr lang="de-DE" sz="28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907449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el 27"/>
          <p:cNvSpPr>
            <a:spLocks noGrp="1"/>
          </p:cNvSpPr>
          <p:nvPr>
            <p:ph type="title"/>
          </p:nvPr>
        </p:nvSpPr>
        <p:spPr/>
        <p:txBody>
          <a:bodyPr>
            <a:normAutofit/>
          </a:bodyPr>
          <a:lstStyle/>
          <a:p>
            <a:pPr algn="l"/>
            <a:r>
              <a:rPr lang="de-DE" sz="2500" b="1" dirty="0" smtClean="0"/>
              <a:t>Die Arbeit in einer Fachkonferenz …</a:t>
            </a:r>
            <a:endParaRPr lang="de-DE" sz="2500" b="1" dirty="0"/>
          </a:p>
        </p:txBody>
      </p:sp>
      <p:sp>
        <p:nvSpPr>
          <p:cNvPr id="77827" name="Rectangle 3"/>
          <p:cNvSpPr>
            <a:spLocks noGrp="1" noChangeArrowheads="1"/>
          </p:cNvSpPr>
          <p:nvPr>
            <p:ph idx="1"/>
          </p:nvPr>
        </p:nvSpPr>
        <p:spPr bwMode="auto">
          <a:xfrm>
            <a:off x="323528" y="1556792"/>
            <a:ext cx="8424936" cy="5400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algn="l">
              <a:buFontTx/>
              <a:buNone/>
            </a:pPr>
            <a:r>
              <a:rPr lang="de-DE" sz="2400" dirty="0" smtClean="0">
                <a:solidFill>
                  <a:schemeClr val="tx1"/>
                </a:solidFill>
              </a:rPr>
              <a:t>Einsatz von Kreativitätstechniken wie z</a:t>
            </a:r>
            <a:r>
              <a:rPr lang="de-DE" sz="2400" dirty="0" smtClean="0">
                <a:solidFill>
                  <a:schemeClr val="tx1"/>
                </a:solidFill>
              </a:rPr>
              <a:t>. B</a:t>
            </a:r>
            <a:r>
              <a:rPr lang="de-DE" sz="2400" dirty="0" smtClean="0">
                <a:solidFill>
                  <a:schemeClr val="tx1"/>
                </a:solidFill>
              </a:rPr>
              <a:t>. </a:t>
            </a:r>
            <a:r>
              <a:rPr lang="de-DE" sz="2400" dirty="0" err="1" smtClean="0">
                <a:solidFill>
                  <a:schemeClr val="tx1"/>
                </a:solidFill>
              </a:rPr>
              <a:t>Placemat</a:t>
            </a:r>
            <a:r>
              <a:rPr lang="de-DE" sz="2400" dirty="0" smtClean="0">
                <a:solidFill>
                  <a:schemeClr val="tx1"/>
                </a:solidFill>
              </a:rPr>
              <a:t>-Methode, Schreibgespräch</a:t>
            </a:r>
          </a:p>
        </p:txBody>
      </p:sp>
      <p:pic>
        <p:nvPicPr>
          <p:cNvPr id="110675" name="Picture 83" descr="e0077097-2293-49ed-b69a-bc404483889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8344" y="3789040"/>
            <a:ext cx="1325746" cy="1854671"/>
          </a:xfrm>
          <a:prstGeom prst="rect">
            <a:avLst/>
          </a:prstGeom>
          <a:noFill/>
          <a:ln w="9525">
            <a:noFill/>
            <a:miter lim="800000"/>
            <a:headEnd/>
            <a:tailEnd/>
          </a:ln>
        </p:spPr>
      </p:pic>
      <p:sp>
        <p:nvSpPr>
          <p:cNvPr id="110676" name="Text Box 84"/>
          <p:cNvSpPr txBox="1">
            <a:spLocks noChangeArrowheads="1"/>
          </p:cNvSpPr>
          <p:nvPr/>
        </p:nvSpPr>
        <p:spPr bwMode="auto">
          <a:xfrm>
            <a:off x="6228184" y="5661248"/>
            <a:ext cx="2915816" cy="461665"/>
          </a:xfrm>
          <a:prstGeom prst="rect">
            <a:avLst/>
          </a:prstGeom>
          <a:noFill/>
          <a:ln w="9525">
            <a:noFill/>
            <a:miter lim="800000"/>
            <a:headEnd/>
            <a:tailEnd/>
          </a:ln>
        </p:spPr>
        <p:txBody>
          <a:bodyPr wrap="square">
            <a:spAutoFit/>
          </a:bodyPr>
          <a:lstStyle/>
          <a:p>
            <a:pPr>
              <a:spcBef>
                <a:spcPct val="50000"/>
              </a:spcBef>
            </a:pPr>
            <a:r>
              <a:rPr lang="de-DE" sz="1200" dirty="0">
                <a:latin typeface="Calibri" panose="020F0502020204030204" pitchFamily="34" charset="0"/>
              </a:rPr>
              <a:t>Barzel, B.; </a:t>
            </a:r>
            <a:r>
              <a:rPr lang="de-DE" sz="1200" dirty="0" err="1">
                <a:latin typeface="Calibri" panose="020F0502020204030204" pitchFamily="34" charset="0"/>
              </a:rPr>
              <a:t>Büchter</a:t>
            </a:r>
            <a:r>
              <a:rPr lang="de-DE" sz="1200" dirty="0">
                <a:latin typeface="Calibri" panose="020F0502020204030204" pitchFamily="34" charset="0"/>
              </a:rPr>
              <a:t>, A.; Leuders, T. (2007). Mathematik-Methodik. </a:t>
            </a:r>
            <a:r>
              <a:rPr lang="de-DE" sz="1200" dirty="0" err="1">
                <a:latin typeface="Calibri" panose="020F0502020204030204" pitchFamily="34" charset="0"/>
              </a:rPr>
              <a:t>Cornelsen</a:t>
            </a:r>
            <a:r>
              <a:rPr lang="de-DE" sz="1200" dirty="0">
                <a:latin typeface="Calibri" panose="020F0502020204030204" pitchFamily="34" charset="0"/>
              </a:rPr>
              <a:t>: Berlin.</a:t>
            </a:r>
          </a:p>
        </p:txBody>
      </p:sp>
      <p:sp>
        <p:nvSpPr>
          <p:cNvPr id="29" name="Textfeld 28"/>
          <p:cNvSpPr txBox="1"/>
          <p:nvPr/>
        </p:nvSpPr>
        <p:spPr>
          <a:xfrm>
            <a:off x="1455217" y="980728"/>
            <a:ext cx="7437263" cy="461665"/>
          </a:xfrm>
          <a:prstGeom prst="rect">
            <a:avLst/>
          </a:prstGeom>
          <a:noFill/>
        </p:spPr>
        <p:txBody>
          <a:bodyPr wrap="square" rtlCol="0">
            <a:spAutoFit/>
          </a:bodyPr>
          <a:lstStyle/>
          <a:p>
            <a:pPr algn="r"/>
            <a:r>
              <a:rPr lang="de-DE" sz="2400" dirty="0" smtClean="0">
                <a:latin typeface="Calibri" panose="020F0502020204030204" pitchFamily="34" charset="0"/>
              </a:rPr>
              <a:t>… darf (sollte) auch methodisch gestaltet werden!</a:t>
            </a:r>
            <a:endParaRPr lang="de-DE" sz="2400" dirty="0">
              <a:latin typeface="Calibri" panose="020F0502020204030204" pitchFamily="34" charset="0"/>
            </a:endParaRPr>
          </a:p>
        </p:txBody>
      </p:sp>
      <p:pic>
        <p:nvPicPr>
          <p:cNvPr id="34818" name="Picture 2" descr="G:\Fotolia\03_Angenommene_Fotos\IMG_0420.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2520280"/>
            <a:ext cx="5581443" cy="3645024"/>
          </a:xfrm>
          <a:prstGeom prst="rect">
            <a:avLst/>
          </a:prstGeom>
          <a:noFill/>
        </p:spPr>
      </p:pic>
    </p:spTree>
    <p:extLst>
      <p:ext uri="{BB962C8B-B14F-4D97-AF65-F5344CB8AC3E}">
        <p14:creationId xmlns:p14="http://schemas.microsoft.com/office/powerpoint/2010/main" val="1765856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48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110675"/>
                                        </p:tgtEl>
                                        <p:attrNameLst>
                                          <p:attrName>style.visibility</p:attrName>
                                        </p:attrNameLst>
                                      </p:cBhvr>
                                      <p:to>
                                        <p:strVal val="visible"/>
                                      </p:to>
                                    </p:set>
                                    <p:anim calcmode="lin" valueType="num">
                                      <p:cBhvr>
                                        <p:cTn id="15" dur="500" fill="hold"/>
                                        <p:tgtEl>
                                          <p:spTgt spid="110675"/>
                                        </p:tgtEl>
                                        <p:attrNameLst>
                                          <p:attrName>ppt_w</p:attrName>
                                        </p:attrNameLst>
                                      </p:cBhvr>
                                      <p:tavLst>
                                        <p:tav tm="0">
                                          <p:val>
                                            <p:fltVal val="0"/>
                                          </p:val>
                                        </p:tav>
                                        <p:tav tm="100000">
                                          <p:val>
                                            <p:strVal val="#ppt_w"/>
                                          </p:val>
                                        </p:tav>
                                      </p:tavLst>
                                    </p:anim>
                                    <p:anim calcmode="lin" valueType="num">
                                      <p:cBhvr>
                                        <p:cTn id="16" dur="500" fill="hold"/>
                                        <p:tgtEl>
                                          <p:spTgt spid="110675"/>
                                        </p:tgtEl>
                                        <p:attrNameLst>
                                          <p:attrName>ppt_h</p:attrName>
                                        </p:attrNameLst>
                                      </p:cBhvr>
                                      <p:tavLst>
                                        <p:tav tm="0">
                                          <p:val>
                                            <p:fltVal val="0"/>
                                          </p:val>
                                        </p:tav>
                                        <p:tav tm="100000">
                                          <p:val>
                                            <p:strVal val="#ppt_h"/>
                                          </p:val>
                                        </p:tav>
                                      </p:tavLst>
                                    </p:anim>
                                    <p:animEffect transition="in" filter="fade">
                                      <p:cBhvr>
                                        <p:cTn id="17" dur="500"/>
                                        <p:tgtEl>
                                          <p:spTgt spid="110675"/>
                                        </p:tgtEl>
                                      </p:cBhvr>
                                    </p:animEffect>
                                  </p:childTnLst>
                                </p:cTn>
                              </p:par>
                              <p:par>
                                <p:cTn id="18" presetID="53" presetClass="entr" presetSubtype="0" fill="hold" grpId="0" nodeType="withEffect">
                                  <p:stCondLst>
                                    <p:cond delay="0"/>
                                  </p:stCondLst>
                                  <p:childTnLst>
                                    <p:set>
                                      <p:cBhvr>
                                        <p:cTn id="19" dur="1" fill="hold">
                                          <p:stCondLst>
                                            <p:cond delay="0"/>
                                          </p:stCondLst>
                                        </p:cTn>
                                        <p:tgtEl>
                                          <p:spTgt spid="110676"/>
                                        </p:tgtEl>
                                        <p:attrNameLst>
                                          <p:attrName>style.visibility</p:attrName>
                                        </p:attrNameLst>
                                      </p:cBhvr>
                                      <p:to>
                                        <p:strVal val="visible"/>
                                      </p:to>
                                    </p:set>
                                    <p:anim calcmode="lin" valueType="num">
                                      <p:cBhvr>
                                        <p:cTn id="20" dur="500" fill="hold"/>
                                        <p:tgtEl>
                                          <p:spTgt spid="110676"/>
                                        </p:tgtEl>
                                        <p:attrNameLst>
                                          <p:attrName>ppt_w</p:attrName>
                                        </p:attrNameLst>
                                      </p:cBhvr>
                                      <p:tavLst>
                                        <p:tav tm="0">
                                          <p:val>
                                            <p:fltVal val="0"/>
                                          </p:val>
                                        </p:tav>
                                        <p:tav tm="100000">
                                          <p:val>
                                            <p:strVal val="#ppt_w"/>
                                          </p:val>
                                        </p:tav>
                                      </p:tavLst>
                                    </p:anim>
                                    <p:anim calcmode="lin" valueType="num">
                                      <p:cBhvr>
                                        <p:cTn id="21" dur="500" fill="hold"/>
                                        <p:tgtEl>
                                          <p:spTgt spid="110676"/>
                                        </p:tgtEl>
                                        <p:attrNameLst>
                                          <p:attrName>ppt_h</p:attrName>
                                        </p:attrNameLst>
                                      </p:cBhvr>
                                      <p:tavLst>
                                        <p:tav tm="0">
                                          <p:val>
                                            <p:fltVal val="0"/>
                                          </p:val>
                                        </p:tav>
                                        <p:tav tm="100000">
                                          <p:val>
                                            <p:strVal val="#ppt_h"/>
                                          </p:val>
                                        </p:tav>
                                      </p:tavLst>
                                    </p:anim>
                                    <p:animEffect transition="in" filter="fade">
                                      <p:cBhvr>
                                        <p:cTn id="22" dur="500"/>
                                        <p:tgtEl>
                                          <p:spTgt spid="110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p:bldP spid="11067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r>
              <a:rPr lang="de-DE" dirty="0"/>
              <a:t> Ausblick</a:t>
            </a:r>
          </a:p>
          <a:p>
            <a:r>
              <a:rPr lang="de-DE" dirty="0"/>
              <a:t> Planen weiterer Veranstaltungen?</a:t>
            </a:r>
          </a:p>
          <a:p>
            <a:r>
              <a:rPr lang="de-DE" dirty="0"/>
              <a:t> Entwickeln eines Arbeitsprogramms?</a:t>
            </a:r>
          </a:p>
          <a:p>
            <a:r>
              <a:rPr lang="de-DE" dirty="0"/>
              <a:t> Teambildung (im Kollegium oder regional)?</a:t>
            </a:r>
          </a:p>
          <a:p>
            <a:r>
              <a:rPr lang="de-DE" dirty="0"/>
              <a:t> Aufbau einer Aufgaben-Tauschbörse? </a:t>
            </a:r>
          </a:p>
          <a:p>
            <a:r>
              <a:rPr lang="de-DE" dirty="0"/>
              <a:t> …</a:t>
            </a:r>
          </a:p>
          <a:p>
            <a:endParaRPr lang="de-DE" dirty="0"/>
          </a:p>
        </p:txBody>
      </p:sp>
      <p:sp>
        <p:nvSpPr>
          <p:cNvPr id="2" name="Titel 1"/>
          <p:cNvSpPr>
            <a:spLocks noGrp="1"/>
          </p:cNvSpPr>
          <p:nvPr>
            <p:ph type="title"/>
          </p:nvPr>
        </p:nvSpPr>
        <p:spPr/>
        <p:txBody>
          <a:bodyPr>
            <a:normAutofit fontScale="90000"/>
          </a:bodyPr>
          <a:lstStyle/>
          <a:p>
            <a:r>
              <a:rPr lang="de-DE" dirty="0" smtClean="0"/>
              <a:t>Und wie wollen Sie weiter arbeiten?</a:t>
            </a:r>
            <a:endParaRPr lang="de-DE" dirty="0"/>
          </a:p>
        </p:txBody>
      </p:sp>
    </p:spTree>
    <p:extLst>
      <p:ext uri="{BB962C8B-B14F-4D97-AF65-F5344CB8AC3E}">
        <p14:creationId xmlns:p14="http://schemas.microsoft.com/office/powerpoint/2010/main" val="1214921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971600" y="2461433"/>
            <a:ext cx="6840760" cy="830997"/>
          </a:xfrm>
          <a:prstGeom prst="rect">
            <a:avLst/>
          </a:prstGeom>
          <a:noFill/>
        </p:spPr>
        <p:txBody>
          <a:bodyPr wrap="square" rtlCol="0">
            <a:spAutoFit/>
          </a:bodyPr>
          <a:lstStyle/>
          <a:p>
            <a:pPr algn="ctr"/>
            <a:r>
              <a:rPr lang="de-DE" sz="4800" dirty="0">
                <a:latin typeface="Calibri" charset="0"/>
              </a:rPr>
              <a:t>V</a:t>
            </a:r>
            <a:r>
              <a:rPr lang="de-DE" sz="4800" dirty="0" smtClean="0">
                <a:latin typeface="Calibri" charset="0"/>
              </a:rPr>
              <a:t>iel Erfolg im Unterricht!</a:t>
            </a:r>
            <a:endParaRPr lang="de-DE" sz="4800" dirty="0">
              <a:latin typeface="Calibri" charset="0"/>
            </a:endParaRPr>
          </a:p>
        </p:txBody>
      </p:sp>
      <mc:AlternateContent xmlns:mc="http://schemas.openxmlformats.org/markup-compatibility/2006" xmlns:p14="http://schemas.microsoft.com/office/powerpoint/2010/main">
        <mc:Choice Requires="p14">
          <p:contentPart p14:bwMode="auto" r:id="rId2">
            <p14:nvContentPartPr>
              <p14:cNvPr id="49" name="Freihand 48"/>
              <p14:cNvContentPartPr/>
              <p14:nvPr/>
            </p14:nvContentPartPr>
            <p14:xfrm>
              <a:off x="-1009006" y="5927983"/>
              <a:ext cx="360" cy="360"/>
            </p14:xfrm>
          </p:contentPart>
        </mc:Choice>
        <mc:Fallback xmlns="">
          <p:pic>
            <p:nvPicPr>
              <p:cNvPr id="49" name="Freihand 48"/>
              <p:cNvPicPr/>
              <p:nvPr/>
            </p:nvPicPr>
            <p:blipFill>
              <a:blip r:embed="rId5"/>
              <a:stretch>
                <a:fillRect/>
              </a:stretch>
            </p:blipFill>
            <p:spPr>
              <a:xfrm>
                <a:off x="-1020886" y="5916103"/>
                <a:ext cx="24120" cy="24120"/>
              </a:xfrm>
              <a:prstGeom prst="rect">
                <a:avLst/>
              </a:prstGeom>
            </p:spPr>
          </p:pic>
        </mc:Fallback>
      </mc:AlternateContent>
    </p:spTree>
    <p:extLst>
      <p:ext uri="{BB962C8B-B14F-4D97-AF65-F5344CB8AC3E}">
        <p14:creationId xmlns:p14="http://schemas.microsoft.com/office/powerpoint/2010/main" val="12769072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a:t>Hinweise zu den </a:t>
            </a:r>
            <a:r>
              <a:rPr lang="de-DE" dirty="0" smtClean="0"/>
              <a:t>Lizenzbedingungen</a:t>
            </a:r>
            <a:endParaRPr lang="de-DE" dirty="0"/>
          </a:p>
        </p:txBody>
      </p:sp>
      <p:sp>
        <p:nvSpPr>
          <p:cNvPr id="10" name="Inhaltsplatzhalter 4"/>
          <p:cNvSpPr>
            <a:spLocks noGrp="1"/>
          </p:cNvSpPr>
          <p:nvPr>
            <p:ph idx="4294967295"/>
          </p:nvPr>
        </p:nvSpPr>
        <p:spPr>
          <a:xfrm>
            <a:off x="320426" y="835025"/>
            <a:ext cx="8428038" cy="287338"/>
          </a:xfrm>
          <a:prstGeom prst="rect">
            <a:avLst/>
          </a:prstGeom>
        </p:spPr>
        <p:txBody>
          <a:bodyPr/>
          <a:lstStyle/>
          <a:p>
            <a:pPr marL="0" indent="0">
              <a:buNone/>
            </a:pPr>
            <a:r>
              <a:rPr lang="de-DE" sz="1800" b="1" dirty="0" smtClean="0">
                <a:solidFill>
                  <a:schemeClr val="accent2"/>
                </a:solidFill>
              </a:rPr>
              <a:t>Diese Folie gehört mit zum Material und darf nicht entfernt werden.</a:t>
            </a:r>
            <a:endParaRPr lang="de-DE" sz="1800" b="1" dirty="0">
              <a:solidFill>
                <a:schemeClr val="accent2"/>
              </a:solidFill>
            </a:endParaRPr>
          </a:p>
        </p:txBody>
      </p:sp>
      <p:sp>
        <p:nvSpPr>
          <p:cNvPr id="13" name="Inhaltsplatzhalter 2"/>
          <p:cNvSpPr>
            <a:spLocks noGrp="1"/>
          </p:cNvSpPr>
          <p:nvPr>
            <p:ph idx="4294967295"/>
          </p:nvPr>
        </p:nvSpPr>
        <p:spPr>
          <a:xfrm>
            <a:off x="717550" y="1223963"/>
            <a:ext cx="8426450" cy="5445125"/>
          </a:xfrm>
        </p:spPr>
        <p:txBody>
          <a:bodyPr>
            <a:noAutofit/>
          </a:bodyPr>
          <a:lstStyle/>
          <a:p>
            <a:pPr marL="285750" indent="-285750"/>
            <a:r>
              <a:rPr lang="de-DE" sz="1800" dirty="0" smtClean="0"/>
              <a:t>Dieses Material wurde für das Deutsche Zentrum für Lehrerbildung Mathematik (DZLM) konzipiert und kann, soweit nicht anderweitig gekennzeichnet, unter der </a:t>
            </a:r>
            <a:r>
              <a:rPr lang="de-DE" sz="1800" dirty="0" smtClean="0">
                <a:solidFill>
                  <a:schemeClr val="tx2"/>
                </a:solidFill>
                <a:hlinkClick r:id="rId3"/>
              </a:rPr>
              <a:t>Creative </a:t>
            </a:r>
            <a:r>
              <a:rPr lang="de-DE" sz="1800" dirty="0">
                <a:solidFill>
                  <a:schemeClr val="tx2"/>
                </a:solidFill>
                <a:hlinkClick r:id="rId3"/>
              </a:rPr>
              <a:t>Commons Namensnennung </a:t>
            </a:r>
            <a:r>
              <a:rPr lang="de-DE" sz="1800" dirty="0" smtClean="0">
                <a:solidFill>
                  <a:schemeClr val="tx2"/>
                </a:solidFill>
                <a:hlinkClick r:id="rId3"/>
              </a:rPr>
              <a:t>– </a:t>
            </a:r>
            <a:r>
              <a:rPr lang="de-DE" sz="1800" dirty="0">
                <a:solidFill>
                  <a:schemeClr val="tx2"/>
                </a:solidFill>
                <a:hlinkClick r:id="rId3"/>
              </a:rPr>
              <a:t>Weitergabe unter gleichen Bedingungen 4.0 </a:t>
            </a:r>
            <a:r>
              <a:rPr lang="de-DE" sz="1800" dirty="0" smtClean="0">
                <a:solidFill>
                  <a:schemeClr val="tx2"/>
                </a:solidFill>
                <a:hlinkClick r:id="rId3"/>
              </a:rPr>
              <a:t>Internationale Lizenz</a:t>
            </a:r>
            <a:r>
              <a:rPr lang="de-DE" sz="1800" dirty="0">
                <a:solidFill>
                  <a:schemeClr val="tx2"/>
                </a:solidFill>
              </a:rPr>
              <a:t> </a:t>
            </a:r>
            <a:r>
              <a:rPr lang="de-DE" sz="1800" dirty="0" smtClean="0"/>
              <a:t>weiterverwendet werden.</a:t>
            </a:r>
          </a:p>
          <a:p>
            <a:pPr marL="285750" indent="-285750">
              <a:spcBef>
                <a:spcPts val="0"/>
              </a:spcBef>
              <a:spcAft>
                <a:spcPts val="0"/>
              </a:spcAft>
            </a:pPr>
            <a:r>
              <a:rPr lang="de-DE" sz="1800" dirty="0"/>
              <a:t>An der Erstellung des Materials haben die folgenden Personen mitgewirkt:</a:t>
            </a:r>
            <a:br>
              <a:rPr lang="de-DE" sz="1800" dirty="0"/>
            </a:br>
            <a:r>
              <a:rPr lang="de-DE" sz="1800" dirty="0"/>
              <a:t>Prof. Dr. Lars Holzäpfel und Prof. Dr. Timo </a:t>
            </a:r>
            <a:r>
              <a:rPr lang="de-DE" sz="1800" dirty="0" err="1"/>
              <a:t>Leuders</a:t>
            </a:r>
            <a:r>
              <a:rPr lang="de-DE" sz="1800" dirty="0"/>
              <a:t> | PH </a:t>
            </a:r>
            <a:r>
              <a:rPr lang="de-DE" sz="1800" dirty="0" smtClean="0"/>
              <a:t>Freiburg</a:t>
            </a:r>
          </a:p>
          <a:p>
            <a:pPr marL="0" indent="0">
              <a:spcBef>
                <a:spcPts val="0"/>
              </a:spcBef>
              <a:spcAft>
                <a:spcPts val="0"/>
              </a:spcAft>
              <a:buNone/>
            </a:pPr>
            <a:endParaRPr lang="de-DE" sz="1800" dirty="0"/>
          </a:p>
          <a:p>
            <a:pPr marL="285750" indent="-285750">
              <a:spcBef>
                <a:spcPts val="0"/>
              </a:spcBef>
              <a:spcAft>
                <a:spcPts val="0"/>
              </a:spcAft>
            </a:pPr>
            <a:r>
              <a:rPr lang="de-DE" sz="1800" dirty="0"/>
              <a:t>Dieses Material basiert auf folgenden Werken:</a:t>
            </a:r>
          </a:p>
          <a:p>
            <a:pPr marL="0" indent="0">
              <a:spcBef>
                <a:spcPts val="0"/>
              </a:spcBef>
              <a:spcAft>
                <a:spcPts val="0"/>
              </a:spcAft>
              <a:buNone/>
            </a:pPr>
            <a:r>
              <a:rPr lang="de-DE" sz="1800" dirty="0" smtClean="0"/>
              <a:t>	</a:t>
            </a:r>
            <a:r>
              <a:rPr lang="de-DE" sz="1800" dirty="0" err="1"/>
              <a:t>Leuders</a:t>
            </a:r>
            <a:r>
              <a:rPr lang="de-DE" sz="1800" dirty="0"/>
              <a:t>, T.; </a:t>
            </a:r>
            <a:r>
              <a:rPr lang="de-DE" sz="1800" dirty="0" err="1"/>
              <a:t>Hefendehl-Hebeker</a:t>
            </a:r>
            <a:r>
              <a:rPr lang="de-DE" sz="1800" dirty="0"/>
              <a:t>, L. &amp; Weigand, H.-G. (Eds.), Mathemagische </a:t>
            </a:r>
            <a:r>
              <a:rPr lang="de-DE" sz="1800" dirty="0" smtClean="0"/>
              <a:t>	Momente</a:t>
            </a:r>
            <a:r>
              <a:rPr lang="de-DE" sz="1800" dirty="0"/>
              <a:t>. Berlin: Cornelsen.</a:t>
            </a:r>
          </a:p>
          <a:p>
            <a:pPr marL="0" indent="0">
              <a:spcBef>
                <a:spcPts val="0"/>
              </a:spcBef>
              <a:spcAft>
                <a:spcPts val="0"/>
              </a:spcAft>
              <a:buNone/>
            </a:pPr>
            <a:r>
              <a:rPr lang="de-DE" sz="1800" dirty="0" smtClean="0"/>
              <a:t>	Winter</a:t>
            </a:r>
            <a:r>
              <a:rPr lang="de-DE" sz="1800" dirty="0"/>
              <a:t>, H. (1994): Mathematik entdecken - Neue Ansätze für den Unterricht in </a:t>
            </a:r>
            <a:r>
              <a:rPr lang="de-DE" sz="1800" dirty="0" smtClean="0"/>
              <a:t>	der </a:t>
            </a:r>
            <a:r>
              <a:rPr lang="de-DE" sz="1800" dirty="0"/>
              <a:t>Grundschule (4. Aufl.). Frankfurt am Main: Scriptor.</a:t>
            </a:r>
          </a:p>
          <a:p>
            <a:pPr marL="0" indent="0">
              <a:spcBef>
                <a:spcPts val="0"/>
              </a:spcBef>
              <a:spcAft>
                <a:spcPts val="0"/>
              </a:spcAft>
              <a:buNone/>
            </a:pPr>
            <a:r>
              <a:rPr lang="de-DE" sz="1800" dirty="0" smtClean="0"/>
              <a:t>	Wittmann</a:t>
            </a:r>
            <a:r>
              <a:rPr lang="de-DE" sz="1800" dirty="0"/>
              <a:t>, E. C. &amp; Müller, G. N. (1990/1992): Handbuch produktiver </a:t>
            </a:r>
            <a:r>
              <a:rPr lang="de-DE" sz="1800" dirty="0" smtClean="0"/>
              <a:t>	Rechenübungen</a:t>
            </a:r>
            <a:r>
              <a:rPr lang="de-DE" sz="1800" dirty="0"/>
              <a:t>, Band 1 &amp; 2, Stuttgart: Klett.</a:t>
            </a:r>
          </a:p>
          <a:p>
            <a:pPr marL="0" indent="0">
              <a:spcBef>
                <a:spcPts val="0"/>
              </a:spcBef>
              <a:spcAft>
                <a:spcPts val="0"/>
              </a:spcAft>
              <a:buNone/>
            </a:pPr>
            <a:r>
              <a:rPr lang="de-DE" sz="1800" dirty="0" smtClean="0"/>
              <a:t>	Holzäpfel </a:t>
            </a:r>
            <a:r>
              <a:rPr lang="de-DE" sz="1800" dirty="0"/>
              <a:t>&amp; </a:t>
            </a:r>
            <a:r>
              <a:rPr lang="de-DE" sz="1800" dirty="0" err="1"/>
              <a:t>Renkl</a:t>
            </a:r>
            <a:r>
              <a:rPr lang="de-DE" sz="1800" dirty="0"/>
              <a:t> (2010): In der Gruppe arbeiten (lassen) – Phänomene bei </a:t>
            </a:r>
            <a:r>
              <a:rPr lang="de-DE" sz="1800" dirty="0" smtClean="0"/>
              <a:t>	der </a:t>
            </a:r>
            <a:r>
              <a:rPr lang="de-DE" sz="1800" dirty="0"/>
              <a:t>Gruppenarbeit und Gestaltungsideen. In: PM 35, </a:t>
            </a:r>
            <a:r>
              <a:rPr lang="de-DE" sz="1800" dirty="0" smtClean="0"/>
              <a:t>9–13.</a:t>
            </a:r>
            <a:endParaRPr lang="de-DE" sz="1600" dirty="0" smtClean="0"/>
          </a:p>
          <a:p>
            <a:pPr marL="0" indent="0">
              <a:buNone/>
            </a:pPr>
            <a:r>
              <a:rPr lang="de-DE" sz="1800" dirty="0" smtClean="0"/>
              <a:t>Bildnachweise und Zitatquellen finden Sie auf den jeweiligen Folien bzw. Zusatzmaterialien. </a:t>
            </a:r>
            <a:r>
              <a:rPr lang="de-DE" sz="1800" dirty="0" smtClean="0"/>
              <a:t>Weitere </a:t>
            </a:r>
            <a:r>
              <a:rPr lang="de-DE" sz="1800" dirty="0" smtClean="0"/>
              <a:t>Hinweise und Informationen zum DZLM finden Sie unter </a:t>
            </a:r>
            <a:r>
              <a:rPr lang="de-DE" sz="1800" dirty="0" smtClean="0">
                <a:hlinkClick r:id="rId4"/>
              </a:rPr>
              <a:t>dzlm.de</a:t>
            </a:r>
            <a:r>
              <a:rPr lang="de-DE" sz="1800" dirty="0" smtClean="0"/>
              <a:t>.</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800" b="1" i="0" u="none" strike="noStrike" kern="0" cap="none" spc="0" normalizeH="0" baseline="0" noProof="0" dirty="0">
              <a:ln>
                <a:noFill/>
              </a:ln>
              <a:solidFill>
                <a:srgbClr val="327A86"/>
              </a:solidFill>
              <a:effectLst/>
              <a:uLnTx/>
              <a:uFillTx/>
              <a:latin typeface="Calibri"/>
              <a:ea typeface="ＭＳ Ｐゴシック"/>
              <a:cs typeface="Calibri"/>
            </a:endParaRPr>
          </a:p>
        </p:txBody>
      </p:sp>
      <p:pic>
        <p:nvPicPr>
          <p:cNvPr id="7" name="Grafik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68344" y="476672"/>
            <a:ext cx="1224136" cy="441491"/>
          </a:xfrm>
          <a:prstGeom prst="rect">
            <a:avLst/>
          </a:prstGeom>
        </p:spPr>
      </p:pic>
    </p:spTree>
    <p:extLst>
      <p:ext uri="{BB962C8B-B14F-4D97-AF65-F5344CB8AC3E}">
        <p14:creationId xmlns:p14="http://schemas.microsoft.com/office/powerpoint/2010/main" val="372579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4472779" y="1844824"/>
            <a:ext cx="4536016" cy="4320480"/>
          </a:xfrm>
          <a:prstGeom prst="rect">
            <a:avLst/>
          </a:prstGeom>
          <a:solidFill>
            <a:srgbClr val="D9D9D9"/>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10" name="Rechteck 9"/>
          <p:cNvSpPr/>
          <p:nvPr/>
        </p:nvSpPr>
        <p:spPr bwMode="auto">
          <a:xfrm>
            <a:off x="80291" y="1844824"/>
            <a:ext cx="4248472" cy="4320480"/>
          </a:xfrm>
          <a:prstGeom prst="rect">
            <a:avLst/>
          </a:prstGeom>
          <a:solidFill>
            <a:srgbClr val="D9D9D9"/>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2" name="Titel 1"/>
          <p:cNvSpPr>
            <a:spLocks noGrp="1"/>
          </p:cNvSpPr>
          <p:nvPr>
            <p:ph type="title"/>
          </p:nvPr>
        </p:nvSpPr>
        <p:spPr/>
        <p:txBody>
          <a:bodyPr>
            <a:normAutofit fontScale="90000"/>
          </a:bodyPr>
          <a:lstStyle/>
          <a:p>
            <a:r>
              <a:rPr lang="de-DE" dirty="0"/>
              <a:t>Fortbildung in zwei </a:t>
            </a:r>
            <a:r>
              <a:rPr lang="de-DE" dirty="0" smtClean="0"/>
              <a:t>Teilen</a:t>
            </a:r>
            <a:endParaRPr lang="de-DE" dirty="0"/>
          </a:p>
        </p:txBody>
      </p:sp>
      <p:sp>
        <p:nvSpPr>
          <p:cNvPr id="6" name="Textplatzhalter 5"/>
          <p:cNvSpPr>
            <a:spLocks noGrp="1"/>
          </p:cNvSpPr>
          <p:nvPr>
            <p:ph type="body" sz="quarter" idx="4294967295"/>
          </p:nvPr>
        </p:nvSpPr>
        <p:spPr>
          <a:xfrm>
            <a:off x="0" y="2492375"/>
            <a:ext cx="4176713" cy="4176713"/>
          </a:xfrm>
          <a:prstGeom prst="rect">
            <a:avLst/>
          </a:prstGeom>
        </p:spPr>
        <p:txBody>
          <a:bodyPr/>
          <a:lstStyle/>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Aufgreifen </a:t>
            </a:r>
            <a:r>
              <a:rPr lang="de-DE" sz="2000" dirty="0" smtClean="0">
                <a:solidFill>
                  <a:schemeClr val="bg1">
                    <a:lumMod val="65000"/>
                  </a:schemeClr>
                </a:solidFill>
              </a:rPr>
              <a:t>von Unterrichtssituationen</a:t>
            </a:r>
            <a:endParaRPr lang="de-DE" sz="2000" dirty="0">
              <a:solidFill>
                <a:schemeClr val="bg1">
                  <a:lumMod val="65000"/>
                </a:schemeClr>
              </a:solidFill>
            </a:endParaRPr>
          </a:p>
          <a:p>
            <a:pPr>
              <a:lnSpc>
                <a:spcPct val="80000"/>
              </a:lnSpc>
              <a:spcBef>
                <a:spcPts val="0"/>
              </a:spcBef>
              <a:buClr>
                <a:schemeClr val="bg1">
                  <a:lumMod val="65000"/>
                </a:schemeClr>
              </a:buClr>
              <a:buFont typeface="Wingdings" pitchFamily="2" charset="2"/>
              <a:buChar char="Ø"/>
            </a:pPr>
            <a:r>
              <a:rPr lang="de-DE" sz="2000" dirty="0" smtClean="0">
                <a:solidFill>
                  <a:schemeClr val="bg1">
                    <a:lumMod val="65000"/>
                  </a:schemeClr>
                </a:solidFill>
              </a:rPr>
              <a:t>Merkmale </a:t>
            </a:r>
            <a:r>
              <a:rPr lang="de-DE" sz="2000" dirty="0">
                <a:solidFill>
                  <a:schemeClr val="bg1">
                    <a:lumMod val="65000"/>
                  </a:schemeClr>
                </a:solidFill>
              </a:rPr>
              <a:t>produktiver Aufgaben</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Aufgaben und Beispiele</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Aufgaben selbst optimieren</a:t>
            </a:r>
          </a:p>
          <a:p>
            <a:pPr>
              <a:lnSpc>
                <a:spcPct val="80000"/>
              </a:lnSpc>
              <a:spcBef>
                <a:spcPts val="0"/>
              </a:spcBef>
              <a:buClr>
                <a:schemeClr val="bg1">
                  <a:lumMod val="65000"/>
                </a:schemeClr>
              </a:buClr>
              <a:buFont typeface="Wingdings" pitchFamily="2" charset="2"/>
              <a:buChar char="Ø"/>
            </a:pPr>
            <a:r>
              <a:rPr lang="de-DE" sz="2000" dirty="0" smtClean="0">
                <a:solidFill>
                  <a:schemeClr val="bg1">
                    <a:lumMod val="65000"/>
                  </a:schemeClr>
                </a:solidFill>
              </a:rPr>
              <a:t>Praxisphase</a:t>
            </a:r>
            <a:r>
              <a:rPr lang="de-DE" sz="2000" dirty="0">
                <a:solidFill>
                  <a:schemeClr val="bg1">
                    <a:lumMod val="65000"/>
                  </a:schemeClr>
                </a:solidFill>
              </a:rPr>
              <a:t>: </a:t>
            </a:r>
            <a:r>
              <a:rPr lang="de-DE" sz="2000" dirty="0" smtClean="0">
                <a:solidFill>
                  <a:schemeClr val="bg1">
                    <a:lumMod val="65000"/>
                  </a:schemeClr>
                </a:solidFill>
              </a:rPr>
              <a:t>Aufgaben </a:t>
            </a:r>
            <a:r>
              <a:rPr lang="de-DE" sz="2000" dirty="0">
                <a:solidFill>
                  <a:schemeClr val="bg1">
                    <a:lumMod val="65000"/>
                  </a:schemeClr>
                </a:solidFill>
              </a:rPr>
              <a:t>werden </a:t>
            </a:r>
            <a:r>
              <a:rPr lang="de-DE" sz="2000" dirty="0" smtClean="0">
                <a:solidFill>
                  <a:schemeClr val="bg1">
                    <a:lumMod val="65000"/>
                  </a:schemeClr>
                </a:solidFill>
              </a:rPr>
              <a:t>erprobt</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Unterrichtsstunden planen</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Planung der nächsten Veranstaltung</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Zusammenfassung</a:t>
            </a:r>
          </a:p>
          <a:p>
            <a:pPr>
              <a:lnSpc>
                <a:spcPct val="80000"/>
              </a:lnSpc>
              <a:spcBef>
                <a:spcPts val="0"/>
              </a:spcBef>
              <a:buClr>
                <a:schemeClr val="bg1">
                  <a:lumMod val="65000"/>
                </a:schemeClr>
              </a:buClr>
              <a:buFont typeface="Wingdings" pitchFamily="2" charset="2"/>
              <a:buChar char="Ø"/>
            </a:pPr>
            <a:r>
              <a:rPr lang="de-DE" sz="2000" dirty="0">
                <a:solidFill>
                  <a:schemeClr val="bg1">
                    <a:lumMod val="65000"/>
                  </a:schemeClr>
                </a:solidFill>
              </a:rPr>
              <a:t>Praxisphase: </a:t>
            </a:r>
            <a:r>
              <a:rPr lang="de-DE" sz="2000" dirty="0" smtClean="0">
                <a:solidFill>
                  <a:schemeClr val="bg1">
                    <a:lumMod val="65000"/>
                  </a:schemeClr>
                </a:solidFill>
              </a:rPr>
              <a:t>Arbeitsauftrag</a:t>
            </a:r>
            <a:endParaRPr lang="de-DE" sz="2000" dirty="0">
              <a:solidFill>
                <a:schemeClr val="bg1">
                  <a:lumMod val="65000"/>
                </a:schemeClr>
              </a:solidFill>
            </a:endParaRPr>
          </a:p>
          <a:p>
            <a:pPr>
              <a:lnSpc>
                <a:spcPct val="80000"/>
              </a:lnSpc>
              <a:spcBef>
                <a:spcPts val="0"/>
              </a:spcBef>
              <a:buFont typeface="Wingdings" pitchFamily="2" charset="2"/>
              <a:buChar char="Ø"/>
            </a:pPr>
            <a:endParaRPr lang="de-DE" sz="1600" dirty="0" smtClean="0"/>
          </a:p>
          <a:p>
            <a:pPr>
              <a:lnSpc>
                <a:spcPct val="80000"/>
              </a:lnSpc>
              <a:spcBef>
                <a:spcPts val="0"/>
              </a:spcBef>
            </a:pPr>
            <a:endParaRPr lang="de-DE" sz="1600" dirty="0"/>
          </a:p>
        </p:txBody>
      </p:sp>
      <p:sp>
        <p:nvSpPr>
          <p:cNvPr id="5" name="Textplatzhalter 4"/>
          <p:cNvSpPr>
            <a:spLocks noGrp="1"/>
          </p:cNvSpPr>
          <p:nvPr>
            <p:ph type="body" sz="quarter" idx="4294967295"/>
          </p:nvPr>
        </p:nvSpPr>
        <p:spPr>
          <a:xfrm>
            <a:off x="0" y="1916113"/>
            <a:ext cx="8594725" cy="504825"/>
          </a:xfrm>
          <a:prstGeom prst="rect">
            <a:avLst/>
          </a:prstGeom>
        </p:spPr>
        <p:txBody>
          <a:bodyPr/>
          <a:lstStyle/>
          <a:p>
            <a:pPr marL="0" indent="0">
              <a:buNone/>
            </a:pPr>
            <a:r>
              <a:rPr lang="de-DE" sz="2400" b="1" dirty="0" smtClean="0">
                <a:solidFill>
                  <a:schemeClr val="tx2">
                    <a:lumMod val="75000"/>
                  </a:schemeClr>
                </a:solidFill>
                <a:effectLst/>
              </a:rPr>
              <a:t> </a:t>
            </a:r>
            <a:r>
              <a:rPr lang="de-DE" sz="2400" b="1" dirty="0">
                <a:solidFill>
                  <a:schemeClr val="bg1">
                    <a:lumMod val="65000"/>
                  </a:schemeClr>
                </a:solidFill>
              </a:rPr>
              <a:t>Baustein 1</a:t>
            </a:r>
            <a:r>
              <a:rPr lang="de-DE" sz="2400" b="1" dirty="0" smtClean="0">
                <a:solidFill>
                  <a:schemeClr val="tx2">
                    <a:lumMod val="75000"/>
                  </a:schemeClr>
                </a:solidFill>
              </a:rPr>
              <a:t>				</a:t>
            </a:r>
            <a:r>
              <a:rPr lang="de-DE" sz="2400" b="1" dirty="0" smtClean="0">
                <a:solidFill>
                  <a:schemeClr val="tx2"/>
                </a:solidFill>
                <a:effectLst/>
              </a:rPr>
              <a:t>Baustein 2</a:t>
            </a:r>
            <a:endParaRPr lang="de-DE" sz="2400" b="1" dirty="0">
              <a:solidFill>
                <a:schemeClr val="tx2"/>
              </a:solidFill>
              <a:effectLst/>
            </a:endParaRPr>
          </a:p>
        </p:txBody>
      </p:sp>
      <p:sp>
        <p:nvSpPr>
          <p:cNvPr id="13" name="Textfeld 12"/>
          <p:cNvSpPr txBox="1"/>
          <p:nvPr/>
        </p:nvSpPr>
        <p:spPr>
          <a:xfrm>
            <a:off x="4716016" y="2487086"/>
            <a:ext cx="4499992" cy="2277547"/>
          </a:xfrm>
          <a:prstGeom prst="rect">
            <a:avLst/>
          </a:prstGeom>
          <a:noFill/>
        </p:spPr>
        <p:txBody>
          <a:bodyPr wrap="square" rtlCol="0">
            <a:spAutoFit/>
          </a:bodyPr>
          <a:lstStyle/>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Reflexion / Berichterstattung</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Kompetenzmodell als Orientierung</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Checkliste / Kompetenzraster</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Weitere Aufgabenbeispiele</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Aspekte der Unterrichtsgestaltung</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Die weitere Arbeit im Kollegium</a:t>
            </a:r>
          </a:p>
          <a:p>
            <a:pPr marL="342000" indent="-342900" eaLnBrk="1" hangingPunct="1">
              <a:lnSpc>
                <a:spcPct val="80000"/>
              </a:lnSpc>
              <a:spcBef>
                <a:spcPts val="0"/>
              </a:spcBef>
              <a:spcAft>
                <a:spcPts val="600"/>
              </a:spcAft>
              <a:buClr>
                <a:srgbClr val="327A86"/>
              </a:buClr>
              <a:buFont typeface="Wingdings" pitchFamily="2" charset="2"/>
              <a:buChar char="Ø"/>
            </a:pPr>
            <a:r>
              <a:rPr lang="de-DE" sz="2000" dirty="0">
                <a:latin typeface="Calibri"/>
                <a:ea typeface="+mn-ea"/>
                <a:cs typeface="Calibri"/>
              </a:rPr>
              <a:t>Zusammenfassung</a:t>
            </a:r>
          </a:p>
        </p:txBody>
      </p:sp>
    </p:spTree>
    <p:extLst>
      <p:ext uri="{BB962C8B-B14F-4D97-AF65-F5344CB8AC3E}">
        <p14:creationId xmlns:p14="http://schemas.microsoft.com/office/powerpoint/2010/main" val="787071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platzhalter 3"/>
          <p:cNvSpPr>
            <a:spLocks noGrp="1"/>
          </p:cNvSpPr>
          <p:nvPr>
            <p:ph idx="1"/>
          </p:nvPr>
        </p:nvSpPr>
        <p:spPr/>
        <p:txBody>
          <a:bodyPr/>
          <a:lstStyle/>
          <a:p>
            <a:pPr marL="342900" lvl="1">
              <a:spcBef>
                <a:spcPts val="0"/>
              </a:spcBef>
              <a:buClr>
                <a:schemeClr val="tx2"/>
              </a:buClr>
            </a:pPr>
            <a:r>
              <a:rPr lang="de-DE" sz="2000" dirty="0" smtClean="0"/>
              <a:t>Vorstellung von erprobten Aufgaben</a:t>
            </a:r>
            <a:endParaRPr lang="de-DE" sz="2000" dirty="0"/>
          </a:p>
          <a:p>
            <a:pPr marL="342900" lvl="1">
              <a:spcBef>
                <a:spcPts val="0"/>
              </a:spcBef>
              <a:buClr>
                <a:schemeClr val="tx2"/>
              </a:buClr>
            </a:pPr>
            <a:r>
              <a:rPr lang="de-DE" sz="2000" dirty="0" smtClean="0"/>
              <a:t>Rückmeldungen und Anmerkungen zu den Erprobungen </a:t>
            </a:r>
            <a:br>
              <a:rPr lang="de-DE" sz="2000" dirty="0" smtClean="0"/>
            </a:br>
            <a:r>
              <a:rPr lang="de-DE" sz="2000" dirty="0" smtClean="0"/>
              <a:t>und den Aufgaben</a:t>
            </a:r>
            <a:endParaRPr lang="de-DE" sz="2000" dirty="0"/>
          </a:p>
          <a:p>
            <a:pPr marL="342900" lvl="1">
              <a:spcBef>
                <a:spcPts val="0"/>
              </a:spcBef>
              <a:buClr>
                <a:schemeClr val="tx2"/>
              </a:buClr>
            </a:pPr>
            <a:r>
              <a:rPr lang="de-DE" sz="2000" dirty="0" smtClean="0"/>
              <a:t>Weiterentwicklung der methodischen </a:t>
            </a:r>
            <a:r>
              <a:rPr lang="de-DE" sz="2000" dirty="0"/>
              <a:t>Gestaltung </a:t>
            </a:r>
            <a:r>
              <a:rPr lang="de-DE" sz="2000" dirty="0" smtClean="0"/>
              <a:t>des Unterrichts</a:t>
            </a:r>
            <a:endParaRPr lang="de-DE" sz="2000" dirty="0"/>
          </a:p>
          <a:p>
            <a:pPr marL="342900" lvl="1">
              <a:spcBef>
                <a:spcPts val="0"/>
              </a:spcBef>
              <a:buClr>
                <a:schemeClr val="tx2"/>
              </a:buClr>
            </a:pPr>
            <a:r>
              <a:rPr lang="de-DE" sz="2000" dirty="0" smtClean="0"/>
              <a:t>Weiterentwicklung von Aufgaben</a:t>
            </a:r>
            <a:endParaRPr lang="de-DE" sz="2000" dirty="0"/>
          </a:p>
          <a:p>
            <a:pPr>
              <a:spcBef>
                <a:spcPts val="0"/>
              </a:spcBef>
              <a:buNone/>
            </a:pPr>
            <a:endParaRPr lang="de-DE" sz="1800" dirty="0"/>
          </a:p>
          <a:p>
            <a:pPr>
              <a:spcBef>
                <a:spcPts val="0"/>
              </a:spcBef>
              <a:buNone/>
            </a:pPr>
            <a:endParaRPr lang="de-DE" sz="1800" dirty="0"/>
          </a:p>
          <a:p>
            <a:pPr>
              <a:spcBef>
                <a:spcPts val="0"/>
              </a:spcBef>
              <a:buNone/>
            </a:pPr>
            <a:r>
              <a:rPr lang="de-DE" sz="1800" dirty="0"/>
              <a:t>	</a:t>
            </a:r>
          </a:p>
          <a:p>
            <a:pPr marL="0" indent="0">
              <a:buNone/>
            </a:pPr>
            <a:endParaRPr lang="de-DE" sz="1800" dirty="0"/>
          </a:p>
        </p:txBody>
      </p:sp>
      <p:sp>
        <p:nvSpPr>
          <p:cNvPr id="3" name="Titel 2"/>
          <p:cNvSpPr>
            <a:spLocks noGrp="1"/>
          </p:cNvSpPr>
          <p:nvPr>
            <p:ph type="title"/>
          </p:nvPr>
        </p:nvSpPr>
        <p:spPr/>
        <p:txBody>
          <a:bodyPr>
            <a:normAutofit fontScale="90000"/>
          </a:bodyPr>
          <a:lstStyle/>
          <a:p>
            <a:pPr>
              <a:buFont typeface="Arial" charset="0"/>
              <a:buNone/>
            </a:pPr>
            <a:r>
              <a:rPr lang="de-DE" dirty="0"/>
              <a:t>Was ich mir für heute vorgenommen </a:t>
            </a:r>
            <a:r>
              <a:rPr lang="de-DE" dirty="0" smtClean="0"/>
              <a:t>habe</a:t>
            </a:r>
            <a:endParaRPr lang="de-DE" dirty="0"/>
          </a:p>
        </p:txBody>
      </p:sp>
      <p:sp>
        <p:nvSpPr>
          <p:cNvPr id="7" name="Textplatzhalter 3"/>
          <p:cNvSpPr>
            <a:spLocks noGrp="1"/>
          </p:cNvSpPr>
          <p:nvPr>
            <p:ph type="body" sz="quarter" idx="4294967295"/>
          </p:nvPr>
        </p:nvSpPr>
        <p:spPr>
          <a:xfrm>
            <a:off x="324001" y="4208463"/>
            <a:ext cx="8280448" cy="1871662"/>
          </a:xfrm>
        </p:spPr>
        <p:txBody>
          <a:bodyPr/>
          <a:lstStyle/>
          <a:p>
            <a:pPr marL="342900" lvl="1">
              <a:spcBef>
                <a:spcPts val="0"/>
              </a:spcBef>
              <a:buClr>
                <a:schemeClr val="tx2"/>
              </a:buClr>
            </a:pPr>
            <a:r>
              <a:rPr lang="de-DE" sz="2000" dirty="0"/>
              <a:t>Wir arbeiten an </a:t>
            </a:r>
            <a:r>
              <a:rPr lang="de-DE" sz="2000" dirty="0" smtClean="0"/>
              <a:t>Aufgaben, die Sie in Ihrem Unterricht </a:t>
            </a:r>
            <a:br>
              <a:rPr lang="de-DE" sz="2000" dirty="0" smtClean="0"/>
            </a:br>
            <a:r>
              <a:rPr lang="de-DE" sz="2000" dirty="0" smtClean="0"/>
              <a:t>erprobt haben.</a:t>
            </a:r>
          </a:p>
          <a:p>
            <a:pPr marL="342900" lvl="1">
              <a:spcBef>
                <a:spcPts val="0"/>
              </a:spcBef>
              <a:buClr>
                <a:schemeClr val="tx2"/>
              </a:buClr>
            </a:pPr>
            <a:r>
              <a:rPr lang="de-DE" sz="2000" dirty="0" smtClean="0"/>
              <a:t>Wir entwickeln Aufgaben weiter, die Sie in Ihrem Unterricht </a:t>
            </a:r>
            <a:br>
              <a:rPr lang="de-DE" sz="2000" dirty="0" smtClean="0"/>
            </a:br>
            <a:r>
              <a:rPr lang="de-DE" sz="2000" dirty="0" smtClean="0"/>
              <a:t>nutzen können.</a:t>
            </a:r>
          </a:p>
          <a:p>
            <a:pPr marL="342900" lvl="1">
              <a:spcBef>
                <a:spcPts val="0"/>
              </a:spcBef>
              <a:buClr>
                <a:schemeClr val="tx2"/>
              </a:buClr>
            </a:pPr>
            <a:r>
              <a:rPr lang="de-DE" sz="2000" dirty="0" smtClean="0"/>
              <a:t>Wir überlegen gemeinsam, wie Sie in Ihrem Kollegium </a:t>
            </a:r>
            <a:br>
              <a:rPr lang="de-DE" sz="2000" dirty="0" smtClean="0"/>
            </a:br>
            <a:r>
              <a:rPr lang="de-DE" sz="2000" dirty="0" smtClean="0"/>
              <a:t>weiter an diesem Thema arbeiten können.</a:t>
            </a:r>
          </a:p>
          <a:p>
            <a:pPr marL="0" indent="0">
              <a:buNone/>
            </a:pPr>
            <a:endParaRPr lang="de-DE" sz="1800" dirty="0">
              <a:solidFill>
                <a:schemeClr val="tx2">
                  <a:lumMod val="75000"/>
                </a:schemeClr>
              </a:solidFill>
            </a:endParaRPr>
          </a:p>
          <a:p>
            <a:pPr>
              <a:buFont typeface="Wingdings" pitchFamily="2" charset="2"/>
              <a:buChar char="Ø"/>
            </a:pPr>
            <a:endParaRPr lang="de-DE" sz="1800" dirty="0">
              <a:solidFill>
                <a:schemeClr val="tx2">
                  <a:lumMod val="75000"/>
                </a:schemeClr>
              </a:solidFill>
            </a:endParaRPr>
          </a:p>
          <a:p>
            <a:pPr>
              <a:spcBef>
                <a:spcPts val="0"/>
              </a:spcBef>
              <a:buNone/>
            </a:pPr>
            <a:endParaRPr lang="de-DE" sz="1800" dirty="0"/>
          </a:p>
          <a:p>
            <a:pPr>
              <a:spcBef>
                <a:spcPts val="0"/>
              </a:spcBef>
              <a:buNone/>
            </a:pPr>
            <a:r>
              <a:rPr lang="de-DE" sz="1800" dirty="0"/>
              <a:t>	</a:t>
            </a:r>
          </a:p>
          <a:p>
            <a:pPr marL="0" indent="0">
              <a:buNone/>
            </a:pPr>
            <a:endParaRPr lang="de-DE" sz="1800" dirty="0"/>
          </a:p>
        </p:txBody>
      </p:sp>
      <p:sp>
        <p:nvSpPr>
          <p:cNvPr id="6" name="Titel 2"/>
          <p:cNvSpPr txBox="1">
            <a:spLocks/>
          </p:cNvSpPr>
          <p:nvPr/>
        </p:nvSpPr>
        <p:spPr>
          <a:xfrm>
            <a:off x="323528" y="3501008"/>
            <a:ext cx="8424936" cy="490861"/>
          </a:xfrm>
          <a:prstGeom prst="rect">
            <a:avLst/>
          </a:prstGeom>
        </p:spPr>
        <p:txBody>
          <a:bodyPr vert="horz" lIns="91440" tIns="45720" rIns="91440" bIns="45720" rtlCol="0" anchor="ctr">
            <a:normAutofit fontScale="975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a:buFont typeface="Arial" charset="0"/>
              <a:buNone/>
            </a:pPr>
            <a:r>
              <a:rPr lang="de-DE" sz="2500" kern="0" dirty="0" smtClean="0"/>
              <a:t>Ziele und Arbeitsweisen</a:t>
            </a:r>
            <a:endParaRPr lang="de-DE" sz="2500" kern="0" dirty="0"/>
          </a:p>
        </p:txBody>
      </p:sp>
    </p:spTree>
    <p:extLst>
      <p:ext uri="{BB962C8B-B14F-4D97-AF65-F5344CB8AC3E}">
        <p14:creationId xmlns:p14="http://schemas.microsoft.com/office/powerpoint/2010/main" val="1711751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1268760"/>
            <a:ext cx="8316416"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sz="2500" dirty="0" smtClean="0"/>
              <a:t>Gliederung</a:t>
            </a:r>
            <a:endParaRPr lang="de-DE" sz="2500"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Reflexion der Aufgabenbearbeitung</a:t>
            </a:r>
            <a:endParaRPr lang="de-DE" dirty="0">
              <a:solidFill>
                <a:srgbClr val="327A86"/>
              </a:solidFill>
            </a:endParaRPr>
          </a:p>
          <a:p>
            <a:pPr marL="514350" indent="-514350">
              <a:buClr>
                <a:srgbClr val="327A86"/>
              </a:buClr>
              <a:buAutoNum type="arabicPeriod"/>
            </a:pPr>
            <a:r>
              <a:rPr lang="de-DE" dirty="0" smtClean="0">
                <a:solidFill>
                  <a:srgbClr val="327A86"/>
                </a:solidFill>
              </a:rPr>
              <a:t>Arbeitsphase: Ein kritischer Blick auf die Schülerbearbeitungen und die Aufgaben </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 Weiterentwicklung der Aufgaben</a:t>
            </a:r>
            <a:endParaRPr lang="de-DE" dirty="0">
              <a:solidFill>
                <a:srgbClr val="327A86"/>
              </a:solidFill>
            </a:endParaRPr>
          </a:p>
          <a:p>
            <a:pPr marL="514350" indent="-514350">
              <a:buClr>
                <a:srgbClr val="327A86"/>
              </a:buClr>
              <a:buAutoNum type="arabicPeriod"/>
            </a:pPr>
            <a:r>
              <a:rPr lang="de-DE" dirty="0" smtClean="0">
                <a:solidFill>
                  <a:schemeClr val="accent1"/>
                </a:solidFill>
              </a:rPr>
              <a:t>Überlegungen zur Weiterarbeit im Kollegium</a:t>
            </a:r>
            <a:endParaRPr lang="de-DE" dirty="0">
              <a:solidFill>
                <a:schemeClr val="accent1"/>
              </a:solidFill>
            </a:endParaRPr>
          </a:p>
        </p:txBody>
      </p:sp>
    </p:spTree>
    <p:extLst>
      <p:ext uri="{BB962C8B-B14F-4D97-AF65-F5344CB8AC3E}">
        <p14:creationId xmlns:p14="http://schemas.microsoft.com/office/powerpoint/2010/main" val="25538317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DE" dirty="0"/>
              <a:t>Mein Highlight im Unterricht …</a:t>
            </a:r>
          </a:p>
          <a:p>
            <a:r>
              <a:rPr lang="de-DE" dirty="0"/>
              <a:t>Was ist besonders gut gelungen?</a:t>
            </a:r>
          </a:p>
          <a:p>
            <a:r>
              <a:rPr lang="de-DE" dirty="0"/>
              <a:t>Was war weniger gut?</a:t>
            </a:r>
          </a:p>
          <a:p>
            <a:r>
              <a:rPr lang="de-DE" dirty="0"/>
              <a:t>Welche Aufgaben wurden eingesetzt?</a:t>
            </a:r>
          </a:p>
          <a:p>
            <a:r>
              <a:rPr lang="de-DE" dirty="0"/>
              <a:t>Welche Schwierigkeiten gab es bedingt durch diese Aufgaben?</a:t>
            </a:r>
          </a:p>
        </p:txBody>
      </p:sp>
      <p:sp>
        <p:nvSpPr>
          <p:cNvPr id="2" name="Titel 1"/>
          <p:cNvSpPr>
            <a:spLocks noGrp="1"/>
          </p:cNvSpPr>
          <p:nvPr>
            <p:ph type="title"/>
          </p:nvPr>
        </p:nvSpPr>
        <p:spPr/>
        <p:txBody>
          <a:bodyPr>
            <a:normAutofit fontScale="90000"/>
          </a:bodyPr>
          <a:lstStyle/>
          <a:p>
            <a:r>
              <a:rPr lang="de-DE" dirty="0" smtClean="0">
                <a:latin typeface="Calibri" charset="0"/>
                <a:ea typeface="Calibri" charset="0"/>
                <a:cs typeface="Calibri" charset="0"/>
              </a:rPr>
              <a:t>Reflexion der Aufgabenerprobung</a:t>
            </a:r>
            <a:endParaRPr lang="de-DE" dirty="0">
              <a:latin typeface="Calibri" charset="0"/>
              <a:ea typeface="Calibri" charset="0"/>
              <a:cs typeface="Calibri" charset="0"/>
            </a:endParaRPr>
          </a:p>
        </p:txBody>
      </p:sp>
    </p:spTree>
    <p:extLst>
      <p:ext uri="{BB962C8B-B14F-4D97-AF65-F5344CB8AC3E}">
        <p14:creationId xmlns:p14="http://schemas.microsoft.com/office/powerpoint/2010/main" val="4200080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DE" sz="2400" b="1" dirty="0" smtClean="0">
                <a:solidFill>
                  <a:schemeClr val="accent2"/>
                </a:solidFill>
              </a:rPr>
              <a:t>((Hier Beispiele der </a:t>
            </a:r>
            <a:r>
              <a:rPr lang="de-DE" sz="2400" b="1" dirty="0" err="1" smtClean="0">
                <a:solidFill>
                  <a:schemeClr val="accent2"/>
                </a:solidFill>
              </a:rPr>
              <a:t>TeilnehmerInnen</a:t>
            </a:r>
            <a:r>
              <a:rPr lang="de-DE" sz="2400" b="1" dirty="0" smtClean="0">
                <a:solidFill>
                  <a:schemeClr val="accent2"/>
                </a:solidFill>
              </a:rPr>
              <a:t> aus der Erprobungsphase einfügen))</a:t>
            </a:r>
            <a:endParaRPr lang="de-DE" sz="2400" b="1" dirty="0">
              <a:solidFill>
                <a:schemeClr val="accent2"/>
              </a:solidFill>
            </a:endParaRPr>
          </a:p>
        </p:txBody>
      </p:sp>
      <p:sp>
        <p:nvSpPr>
          <p:cNvPr id="2" name="Titel 1"/>
          <p:cNvSpPr>
            <a:spLocks noGrp="1"/>
          </p:cNvSpPr>
          <p:nvPr>
            <p:ph type="title"/>
          </p:nvPr>
        </p:nvSpPr>
        <p:spPr/>
        <p:txBody>
          <a:bodyPr>
            <a:normAutofit fontScale="90000"/>
          </a:bodyPr>
          <a:lstStyle/>
          <a:p>
            <a:r>
              <a:rPr lang="de-DE" dirty="0" smtClean="0">
                <a:latin typeface="Calibri" charset="0"/>
              </a:rPr>
              <a:t>Beispiele</a:t>
            </a:r>
            <a:endParaRPr lang="de-DE" dirty="0"/>
          </a:p>
        </p:txBody>
      </p:sp>
    </p:spTree>
    <p:extLst>
      <p:ext uri="{BB962C8B-B14F-4D97-AF65-F5344CB8AC3E}">
        <p14:creationId xmlns:p14="http://schemas.microsoft.com/office/powerpoint/2010/main" val="13749054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DE" sz="2400" i="1" dirty="0" smtClean="0"/>
              <a:t>„</a:t>
            </a:r>
            <a:r>
              <a:rPr lang="de-CH" sz="2400" i="1" dirty="0" smtClean="0"/>
              <a:t>Einerseits </a:t>
            </a:r>
            <a:r>
              <a:rPr lang="de-CH" sz="2400" i="1" dirty="0"/>
              <a:t>waren die </a:t>
            </a:r>
            <a:r>
              <a:rPr lang="de-CH" sz="2400" i="1" dirty="0" err="1"/>
              <a:t>SuS</a:t>
            </a:r>
            <a:r>
              <a:rPr lang="de-CH" sz="2400" i="1" dirty="0"/>
              <a:t> sehr verunsichert durch die offene Aufgabenstellung und andererseits sind sie sich anscheinend absolut nicht gewohnt, </a:t>
            </a:r>
            <a:r>
              <a:rPr lang="de-CH" sz="2400" i="1" dirty="0" smtClean="0"/>
              <a:t>ihr </a:t>
            </a:r>
            <a:r>
              <a:rPr lang="de-CH" sz="2400" i="1" dirty="0"/>
              <a:t>Denken </a:t>
            </a:r>
            <a:r>
              <a:rPr lang="de-CH" sz="2400" i="1" dirty="0" smtClean="0"/>
              <a:t>in Worte zu fassen.</a:t>
            </a:r>
            <a:r>
              <a:rPr lang="de-DE" sz="2400" i="1" dirty="0" smtClean="0"/>
              <a:t>“</a:t>
            </a:r>
            <a:endParaRPr lang="de-CH" sz="2400" i="1" dirty="0" smtClean="0"/>
          </a:p>
          <a:p>
            <a:r>
              <a:rPr lang="de-DE" sz="2400" i="1" dirty="0"/>
              <a:t>„Das hintergründige Ziel der Übung des Winkelmessens und Winkelzeichnens wurde hervorragend erreicht. Es wurden viele Winkel gezeichnet und gemessen. Zudem hat die Aufgabe den selbstkorrigierenden Effekt, weil die </a:t>
            </a:r>
            <a:r>
              <a:rPr lang="de-DE" sz="2400" i="1" dirty="0" err="1"/>
              <a:t>SchülerInnen</a:t>
            </a:r>
            <a:r>
              <a:rPr lang="de-DE" sz="2400" i="1" dirty="0"/>
              <a:t> direkt vorher die Innenwinkelsumme im Dreieck behandelt haben. Somit stellten etliche </a:t>
            </a:r>
            <a:r>
              <a:rPr lang="de-DE" sz="2400" i="1" dirty="0" err="1"/>
              <a:t>SchülerInnen</a:t>
            </a:r>
            <a:r>
              <a:rPr lang="de-DE" sz="2400" i="1" dirty="0"/>
              <a:t> bei Aufgabe 1 und 2 fest, dass ihre Ergebnisse gar nicht stimmen konnten (was sie dann häufig dazu bewog, mich </a:t>
            </a:r>
            <a:r>
              <a:rPr lang="de-DE" sz="2400" i="1" dirty="0" smtClean="0"/>
              <a:t>einzuschalten</a:t>
            </a:r>
            <a:r>
              <a:rPr lang="de-DE" sz="2400" i="1" dirty="0"/>
              <a:t>, was ich als sinnvoll erachte).“</a:t>
            </a:r>
            <a:r>
              <a:rPr lang="de-CH" sz="2400" i="1" dirty="0"/>
              <a:t/>
            </a:r>
            <a:br>
              <a:rPr lang="de-CH" sz="2400" i="1" dirty="0"/>
            </a:br>
            <a:endParaRPr lang="de-DE" sz="2400" i="1" dirty="0"/>
          </a:p>
        </p:txBody>
      </p:sp>
      <p:sp>
        <p:nvSpPr>
          <p:cNvPr id="2" name="Titel 1"/>
          <p:cNvSpPr>
            <a:spLocks noGrp="1"/>
          </p:cNvSpPr>
          <p:nvPr>
            <p:ph type="title"/>
          </p:nvPr>
        </p:nvSpPr>
        <p:spPr/>
        <p:txBody>
          <a:bodyPr>
            <a:normAutofit fontScale="90000"/>
          </a:bodyPr>
          <a:lstStyle/>
          <a:p>
            <a:r>
              <a:rPr lang="de-DE" dirty="0" smtClean="0">
                <a:latin typeface="Calibri" charset="0"/>
              </a:rPr>
              <a:t>Reflexion der Aufgabenerprobung</a:t>
            </a:r>
            <a:endParaRPr lang="de-DE" dirty="0"/>
          </a:p>
        </p:txBody>
      </p:sp>
    </p:spTree>
    <p:extLst>
      <p:ext uri="{BB962C8B-B14F-4D97-AF65-F5344CB8AC3E}">
        <p14:creationId xmlns:p14="http://schemas.microsoft.com/office/powerpoint/2010/main" val="42000801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Folien_DZLM_122016">
  <a:themeElements>
    <a:clrScheme name="Benutzerdefiniert 6">
      <a:dk1>
        <a:srgbClr val="000000"/>
      </a:dk1>
      <a:lt1>
        <a:srgbClr val="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6"/>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Benutzerdefiniert ">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2614</Words>
  <Application>Microsoft Macintosh PowerPoint</Application>
  <PresentationFormat>Bildschirmpräsentation (4:3)</PresentationFormat>
  <Paragraphs>380</Paragraphs>
  <Slides>34</Slides>
  <Notes>29</Notes>
  <HiddenSlides>5</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34</vt:i4>
      </vt:variant>
    </vt:vector>
  </HeadingPairs>
  <TitlesOfParts>
    <vt:vector size="43" baseType="lpstr">
      <vt:lpstr>Calibri</vt:lpstr>
      <vt:lpstr>Calibri Normal</vt:lpstr>
      <vt:lpstr>MS PGothic</vt:lpstr>
      <vt:lpstr>ＭＳ Ｐゴシック</vt:lpstr>
      <vt:lpstr>Times New Roman</vt:lpstr>
      <vt:lpstr>Wingdings</vt:lpstr>
      <vt:lpstr>Arial</vt:lpstr>
      <vt:lpstr>Folien_DZLM_122016</vt:lpstr>
      <vt:lpstr>FortbildnerFolien</vt:lpstr>
      <vt:lpstr>Produktives Üben  mit produktiven Aufgaben Baustein 2 – Vertiefung</vt:lpstr>
      <vt:lpstr>Vorschlag für Zeitstruktur (vgl. Steckbrief)</vt:lpstr>
      <vt:lpstr>Fortbildung in zwei Teilen</vt:lpstr>
      <vt:lpstr>Fortbildung in zwei Teilen</vt:lpstr>
      <vt:lpstr>Was ich mir für heute vorgenommen habe</vt:lpstr>
      <vt:lpstr>Gliederung</vt:lpstr>
      <vt:lpstr>Reflexion der Aufgabenerprobung</vt:lpstr>
      <vt:lpstr>Beispiele</vt:lpstr>
      <vt:lpstr>Reflexion der Aufgabenerprobung</vt:lpstr>
      <vt:lpstr>Reflexion der Aufgabenerprobung</vt:lpstr>
      <vt:lpstr>Gliederung</vt:lpstr>
      <vt:lpstr>Reflexion der Aufgabenentwicklung</vt:lpstr>
      <vt:lpstr>Reflexion der Aufgabenentwicklung</vt:lpstr>
      <vt:lpstr>Reflexion der Aufgabenerprobung</vt:lpstr>
      <vt:lpstr>Arbeitsauftrag</vt:lpstr>
      <vt:lpstr>Erinnerung: Prüfkriterien für produktive Aufgaben</vt:lpstr>
      <vt:lpstr>Diskussion:</vt:lpstr>
      <vt:lpstr>Die „gute“ Aufgabe allein genügt nicht!</vt:lpstr>
      <vt:lpstr>Aufbau einer neuen Unterrichts- und Aufgabenkultur …</vt:lpstr>
      <vt:lpstr>Gliederung</vt:lpstr>
      <vt:lpstr>Arbeitsauftrag II </vt:lpstr>
      <vt:lpstr>Ein paar Worte zur Gruppenarbeit …</vt:lpstr>
      <vt:lpstr>Arbeitsauftrag III</vt:lpstr>
      <vt:lpstr>Gliederung</vt:lpstr>
      <vt:lpstr>PowerPoint-Präsentation</vt:lpstr>
      <vt:lpstr>Übephasen produktiv gestalten?</vt:lpstr>
      <vt:lpstr>PowerPoint-Präsentation</vt:lpstr>
      <vt:lpstr>PowerPoint-Präsentation</vt:lpstr>
      <vt:lpstr>Produktive Aufgaben implementieren</vt:lpstr>
      <vt:lpstr>Die Arbeit in einer Fachkonferenz …</vt:lpstr>
      <vt:lpstr>Die Arbeit in einer Fachkonferenz …</vt:lpstr>
      <vt:lpstr>Und wie wollen Sie weiter arbeiten?</vt:lpstr>
      <vt:lpstr>PowerPoint-Präsentation</vt:lpstr>
      <vt:lpstr>Hinweise zu den Lizenzbedingungen</vt:lpstr>
    </vt:vector>
  </TitlesOfParts>
  <Company>Microsoft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Evtl. Untertitel (27 pt, weiß)</dc:title>
  <dc:creator>Henrik Wiedbusch</dc:creator>
  <cp:lastModifiedBy>Ein Microsoft Office-Anwender</cp:lastModifiedBy>
  <cp:revision>168</cp:revision>
  <cp:lastPrinted>2017-05-18T13:15:32Z</cp:lastPrinted>
  <dcterms:created xsi:type="dcterms:W3CDTF">2016-03-22T15:03:10Z</dcterms:created>
  <dcterms:modified xsi:type="dcterms:W3CDTF">2017-06-02T17:51:28Z</dcterms:modified>
</cp:coreProperties>
</file>